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28"/>
  </p:notesMasterIdLst>
  <p:sldIdLst>
    <p:sldId id="539" r:id="rId3"/>
    <p:sldId id="420" r:id="rId4"/>
    <p:sldId id="505" r:id="rId5"/>
    <p:sldId id="506" r:id="rId6"/>
    <p:sldId id="507" r:id="rId7"/>
    <p:sldId id="508" r:id="rId8"/>
    <p:sldId id="510" r:id="rId9"/>
    <p:sldId id="522" r:id="rId10"/>
    <p:sldId id="523" r:id="rId11"/>
    <p:sldId id="472" r:id="rId12"/>
    <p:sldId id="473" r:id="rId13"/>
    <p:sldId id="474" r:id="rId14"/>
    <p:sldId id="528" r:id="rId15"/>
    <p:sldId id="530" r:id="rId16"/>
    <p:sldId id="503" r:id="rId17"/>
    <p:sldId id="546" r:id="rId18"/>
    <p:sldId id="555" r:id="rId19"/>
    <p:sldId id="532" r:id="rId20"/>
    <p:sldId id="556" r:id="rId21"/>
    <p:sldId id="534" r:id="rId22"/>
    <p:sldId id="536" r:id="rId23"/>
    <p:sldId id="550" r:id="rId24"/>
    <p:sldId id="552" r:id="rId25"/>
    <p:sldId id="553" r:id="rId26"/>
    <p:sldId id="549" r:id="rId27"/>
  </p:sldIdLst>
  <p:sldSz cx="6858000" cy="9144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CC6600"/>
    <a:srgbClr val="E49B0A"/>
    <a:srgbClr val="CE9420"/>
    <a:srgbClr val="548814"/>
    <a:srgbClr val="DDA027"/>
    <a:srgbClr val="4138B2"/>
    <a:srgbClr val="6B32B8"/>
    <a:srgbClr val="9C48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616" y="-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girls   N=210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Blad1!$A$2:$A$9</c:f>
              <c:strCache>
                <c:ptCount val="8"/>
                <c:pt idx="0">
                  <c:v>Ego strength</c:v>
                </c:pt>
                <c:pt idx="1">
                  <c:v>Basic trust</c:v>
                </c:pt>
                <c:pt idx="2">
                  <c:v>Autonomy</c:v>
                </c:pt>
                <c:pt idx="3">
                  <c:v>Initiative</c:v>
                </c:pt>
                <c:pt idx="4">
                  <c:v>Industry</c:v>
                </c:pt>
                <c:pt idx="5">
                  <c:v>Taking space</c:v>
                </c:pt>
                <c:pt idx="6">
                  <c:v>Making contact</c:v>
                </c:pt>
                <c:pt idx="7">
                  <c:v>Integrating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4.8499999999999996</c:v>
                </c:pt>
                <c:pt idx="1">
                  <c:v>4.9000000000000004</c:v>
                </c:pt>
                <c:pt idx="2">
                  <c:v>4.99</c:v>
                </c:pt>
                <c:pt idx="3">
                  <c:v>4.6399999999999997</c:v>
                </c:pt>
                <c:pt idx="4">
                  <c:v>4.8600000000000003</c:v>
                </c:pt>
                <c:pt idx="5">
                  <c:v>4.78</c:v>
                </c:pt>
                <c:pt idx="6">
                  <c:v>4.91</c:v>
                </c:pt>
                <c:pt idx="7">
                  <c:v>4.8600000000000003</c:v>
                </c:pt>
              </c:numCache>
            </c:numRef>
          </c:val>
        </c:ser>
        <c:ser>
          <c:idx val="1"/>
          <c:order val="1"/>
          <c:tx>
            <c:v>boys  N=188</c:v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Blad1!$A$2:$A$9</c:f>
              <c:strCache>
                <c:ptCount val="8"/>
                <c:pt idx="0">
                  <c:v>Ego strength</c:v>
                </c:pt>
                <c:pt idx="1">
                  <c:v>Basic trust</c:v>
                </c:pt>
                <c:pt idx="2">
                  <c:v>Autonomy</c:v>
                </c:pt>
                <c:pt idx="3">
                  <c:v>Initiative</c:v>
                </c:pt>
                <c:pt idx="4">
                  <c:v>Industry</c:v>
                </c:pt>
                <c:pt idx="5">
                  <c:v>Taking space</c:v>
                </c:pt>
                <c:pt idx="6">
                  <c:v>Making contact</c:v>
                </c:pt>
                <c:pt idx="7">
                  <c:v>Integrating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4.7</c:v>
                </c:pt>
                <c:pt idx="1">
                  <c:v>4.74</c:v>
                </c:pt>
                <c:pt idx="2">
                  <c:v>4.9400000000000004</c:v>
                </c:pt>
                <c:pt idx="3">
                  <c:v>4.51</c:v>
                </c:pt>
                <c:pt idx="4">
                  <c:v>4.6500000000000004</c:v>
                </c:pt>
                <c:pt idx="5">
                  <c:v>4.72</c:v>
                </c:pt>
                <c:pt idx="6">
                  <c:v>4.71</c:v>
                </c:pt>
                <c:pt idx="7">
                  <c:v>4.6500000000000004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Ego strength</c:v>
                </c:pt>
                <c:pt idx="1">
                  <c:v>Basic trust</c:v>
                </c:pt>
                <c:pt idx="2">
                  <c:v>Autonomy</c:v>
                </c:pt>
                <c:pt idx="3">
                  <c:v>Initiative</c:v>
                </c:pt>
                <c:pt idx="4">
                  <c:v>Industry</c:v>
                </c:pt>
                <c:pt idx="5">
                  <c:v>Taking space</c:v>
                </c:pt>
                <c:pt idx="6">
                  <c:v>Making contact</c:v>
                </c:pt>
                <c:pt idx="7">
                  <c:v>Integrating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065920"/>
        <c:axId val="240080000"/>
      </c:barChart>
      <c:catAx>
        <c:axId val="240065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nl-NL"/>
          </a:p>
        </c:txPr>
        <c:crossAx val="240080000"/>
        <c:crosses val="autoZero"/>
        <c:auto val="1"/>
        <c:lblAlgn val="ctr"/>
        <c:lblOffset val="100"/>
        <c:noMultiLvlLbl val="0"/>
      </c:catAx>
      <c:valAx>
        <c:axId val="24008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0659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aseline="0"/>
            </a:pPr>
            <a:endParaRPr lang="nl-NL"/>
          </a:p>
        </c:txPr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age 7, 8, 9         N=210</c:v>
          </c:tx>
          <c:spPr>
            <a:solidFill>
              <a:srgbClr val="AC9F42"/>
            </a:solidFill>
          </c:spPr>
          <c:invertIfNegative val="0"/>
          <c:cat>
            <c:strRef>
              <c:f>Blad1!$A$2:$A$9</c:f>
              <c:strCache>
                <c:ptCount val="8"/>
                <c:pt idx="0">
                  <c:v>Ego strength</c:v>
                </c:pt>
                <c:pt idx="1">
                  <c:v>Basic trust</c:v>
                </c:pt>
                <c:pt idx="2">
                  <c:v>Autonomy</c:v>
                </c:pt>
                <c:pt idx="3">
                  <c:v>Initiative</c:v>
                </c:pt>
                <c:pt idx="4">
                  <c:v>Industry</c:v>
                </c:pt>
                <c:pt idx="5">
                  <c:v>Taking space</c:v>
                </c:pt>
                <c:pt idx="6">
                  <c:v>Making contact</c:v>
                </c:pt>
                <c:pt idx="7">
                  <c:v>Integrating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4.75</c:v>
                </c:pt>
                <c:pt idx="1">
                  <c:v>4.83</c:v>
                </c:pt>
                <c:pt idx="2">
                  <c:v>4.97</c:v>
                </c:pt>
                <c:pt idx="3">
                  <c:v>4.51</c:v>
                </c:pt>
                <c:pt idx="4">
                  <c:v>4.7</c:v>
                </c:pt>
                <c:pt idx="5">
                  <c:v>4.7</c:v>
                </c:pt>
                <c:pt idx="6">
                  <c:v>4.79</c:v>
                </c:pt>
                <c:pt idx="7">
                  <c:v>4.75</c:v>
                </c:pt>
              </c:numCache>
            </c:numRef>
          </c:val>
        </c:ser>
        <c:ser>
          <c:idx val="1"/>
          <c:order val="1"/>
          <c:tx>
            <c:v>age10, 11, 12   N=188</c:v>
          </c:tx>
          <c:spPr>
            <a:solidFill>
              <a:srgbClr val="FFC000"/>
            </a:solidFill>
          </c:spPr>
          <c:invertIfNegative val="0"/>
          <c:cat>
            <c:strRef>
              <c:f>Blad1!$A$2:$A$9</c:f>
              <c:strCache>
                <c:ptCount val="8"/>
                <c:pt idx="0">
                  <c:v>Ego strength</c:v>
                </c:pt>
                <c:pt idx="1">
                  <c:v>Basic trust</c:v>
                </c:pt>
                <c:pt idx="2">
                  <c:v>Autonomy</c:v>
                </c:pt>
                <c:pt idx="3">
                  <c:v>Initiative</c:v>
                </c:pt>
                <c:pt idx="4">
                  <c:v>Industry</c:v>
                </c:pt>
                <c:pt idx="5">
                  <c:v>Taking space</c:v>
                </c:pt>
                <c:pt idx="6">
                  <c:v>Making contact</c:v>
                </c:pt>
                <c:pt idx="7">
                  <c:v>Integrating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4.83</c:v>
                </c:pt>
                <c:pt idx="1">
                  <c:v>4.8499999999999996</c:v>
                </c:pt>
                <c:pt idx="2">
                  <c:v>4.99</c:v>
                </c:pt>
                <c:pt idx="3">
                  <c:v>4.67</c:v>
                </c:pt>
                <c:pt idx="4">
                  <c:v>4.84</c:v>
                </c:pt>
                <c:pt idx="5">
                  <c:v>4.8099999999999996</c:v>
                </c:pt>
                <c:pt idx="6">
                  <c:v>4.8600000000000003</c:v>
                </c:pt>
                <c:pt idx="7">
                  <c:v>4.83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Ego strength</c:v>
                </c:pt>
                <c:pt idx="1">
                  <c:v>Basic trust</c:v>
                </c:pt>
                <c:pt idx="2">
                  <c:v>Autonomy</c:v>
                </c:pt>
                <c:pt idx="3">
                  <c:v>Initiative</c:v>
                </c:pt>
                <c:pt idx="4">
                  <c:v>Industry</c:v>
                </c:pt>
                <c:pt idx="5">
                  <c:v>Taking space</c:v>
                </c:pt>
                <c:pt idx="6">
                  <c:v>Making contact</c:v>
                </c:pt>
                <c:pt idx="7">
                  <c:v>Integrating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367104"/>
        <c:axId val="240368640"/>
      </c:barChart>
      <c:catAx>
        <c:axId val="2403671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nl-NL"/>
          </a:p>
        </c:txPr>
        <c:crossAx val="240368640"/>
        <c:crosses val="autoZero"/>
        <c:auto val="1"/>
        <c:lblAlgn val="ctr"/>
        <c:lblOffset val="100"/>
        <c:noMultiLvlLbl val="0"/>
      </c:catAx>
      <c:valAx>
        <c:axId val="24036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36710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baseline="0"/>
            </a:pPr>
            <a:endParaRPr lang="nl-NL"/>
          </a:p>
        </c:txPr>
      </c:legendEntry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normgroep N=398</c:v>
          </c:tx>
          <c:spPr>
            <a:solidFill>
              <a:srgbClr val="EBA53F"/>
            </a:solidFill>
          </c:spPr>
          <c:invertIfNegative val="0"/>
          <c:cat>
            <c:strRef>
              <c:f>Blad1!$A$2:$A$9</c:f>
              <c:strCache>
                <c:ptCount val="8"/>
                <c:pt idx="0">
                  <c:v>Ego strength</c:v>
                </c:pt>
                <c:pt idx="1">
                  <c:v>Basic trust</c:v>
                </c:pt>
                <c:pt idx="2">
                  <c:v>Autonomy</c:v>
                </c:pt>
                <c:pt idx="3">
                  <c:v>Initiative</c:v>
                </c:pt>
                <c:pt idx="4">
                  <c:v>Industry</c:v>
                </c:pt>
                <c:pt idx="5">
                  <c:v>taking space</c:v>
                </c:pt>
                <c:pt idx="6">
                  <c:v>Making contact</c:v>
                </c:pt>
                <c:pt idx="7">
                  <c:v>Integrating</c:v>
                </c:pt>
              </c:strCache>
            </c:strRef>
          </c:cat>
          <c:val>
            <c:numRef>
              <c:f>Blad1!$B$2:$B$9</c:f>
              <c:numCache>
                <c:formatCode>General</c:formatCode>
                <c:ptCount val="8"/>
                <c:pt idx="0">
                  <c:v>4.79</c:v>
                </c:pt>
                <c:pt idx="1">
                  <c:v>4.83</c:v>
                </c:pt>
                <c:pt idx="2">
                  <c:v>4.97</c:v>
                </c:pt>
                <c:pt idx="3">
                  <c:v>4.58</c:v>
                </c:pt>
                <c:pt idx="4">
                  <c:v>4.7699999999999996</c:v>
                </c:pt>
                <c:pt idx="5">
                  <c:v>4.75</c:v>
                </c:pt>
                <c:pt idx="6">
                  <c:v>4.82</c:v>
                </c:pt>
                <c:pt idx="7">
                  <c:v>4.78</c:v>
                </c:pt>
              </c:numCache>
            </c:numRef>
          </c:val>
        </c:ser>
        <c:ser>
          <c:idx val="1"/>
          <c:order val="1"/>
          <c:tx>
            <c:v>Cliëntgroep N=127</c:v>
          </c:tx>
          <c:spPr>
            <a:solidFill>
              <a:schemeClr val="accent2"/>
            </a:solidFill>
          </c:spPr>
          <c:invertIfNegative val="0"/>
          <c:cat>
            <c:strRef>
              <c:f>Blad1!$A$2:$A$9</c:f>
              <c:strCache>
                <c:ptCount val="8"/>
                <c:pt idx="0">
                  <c:v>Ego strength</c:v>
                </c:pt>
                <c:pt idx="1">
                  <c:v>Basic trust</c:v>
                </c:pt>
                <c:pt idx="2">
                  <c:v>Autonomy</c:v>
                </c:pt>
                <c:pt idx="3">
                  <c:v>Initiative</c:v>
                </c:pt>
                <c:pt idx="4">
                  <c:v>Industry</c:v>
                </c:pt>
                <c:pt idx="5">
                  <c:v>taking space</c:v>
                </c:pt>
                <c:pt idx="6">
                  <c:v>Making contact</c:v>
                </c:pt>
                <c:pt idx="7">
                  <c:v>Integrating</c:v>
                </c:pt>
              </c:strCache>
            </c:strRef>
          </c:cat>
          <c:val>
            <c:numRef>
              <c:f>Blad1!$C$2:$C$9</c:f>
              <c:numCache>
                <c:formatCode>General</c:formatCode>
                <c:ptCount val="8"/>
                <c:pt idx="0">
                  <c:v>4.33</c:v>
                </c:pt>
                <c:pt idx="1">
                  <c:v>4.41</c:v>
                </c:pt>
                <c:pt idx="2">
                  <c:v>4.6399999999999997</c:v>
                </c:pt>
                <c:pt idx="3">
                  <c:v>4.08</c:v>
                </c:pt>
                <c:pt idx="4">
                  <c:v>4.25</c:v>
                </c:pt>
                <c:pt idx="5">
                  <c:v>4.32</c:v>
                </c:pt>
                <c:pt idx="6">
                  <c:v>4.3899999999999997</c:v>
                </c:pt>
                <c:pt idx="7">
                  <c:v>4.29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Reeks 3</c:v>
                </c:pt>
              </c:strCache>
            </c:strRef>
          </c:tx>
          <c:invertIfNegative val="0"/>
          <c:cat>
            <c:strRef>
              <c:f>Blad1!$A$2:$A$9</c:f>
              <c:strCache>
                <c:ptCount val="8"/>
                <c:pt idx="0">
                  <c:v>Ego strength</c:v>
                </c:pt>
                <c:pt idx="1">
                  <c:v>Basic trust</c:v>
                </c:pt>
                <c:pt idx="2">
                  <c:v>Autonomy</c:v>
                </c:pt>
                <c:pt idx="3">
                  <c:v>Initiative</c:v>
                </c:pt>
                <c:pt idx="4">
                  <c:v>Industry</c:v>
                </c:pt>
                <c:pt idx="5">
                  <c:v>taking space</c:v>
                </c:pt>
                <c:pt idx="6">
                  <c:v>Making contact</c:v>
                </c:pt>
                <c:pt idx="7">
                  <c:v>Integrating</c:v>
                </c:pt>
              </c:strCache>
            </c:strRef>
          </c:cat>
          <c:val>
            <c:numRef>
              <c:f>Blad1!$D$2:$D$9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0426368"/>
        <c:axId val="240432256"/>
      </c:barChart>
      <c:catAx>
        <c:axId val="2404263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ysClr val="windowText" lastClr="000000"/>
                </a:solidFill>
              </a:defRPr>
            </a:pPr>
            <a:endParaRPr lang="nl-NL"/>
          </a:p>
        </c:txPr>
        <c:crossAx val="240432256"/>
        <c:crosses val="autoZero"/>
        <c:auto val="1"/>
        <c:lblAlgn val="ctr"/>
        <c:lblOffset val="100"/>
        <c:noMultiLvlLbl val="0"/>
      </c:catAx>
      <c:valAx>
        <c:axId val="240432256"/>
        <c:scaling>
          <c:orientation val="minMax"/>
          <c:min val="3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0426368"/>
        <c:crosses val="autoZero"/>
        <c:crossBetween val="between"/>
        <c:majorUnit val="0.30000000000000004"/>
        <c:min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B27C2-D586-4368-BB0C-E7FDA46A0EBD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27B202-1886-4C1F-AF0F-37AA4FB6D5B7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48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B202-1886-4C1F-AF0F-37AA4FB6D5B7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957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B202-1886-4C1F-AF0F-37AA4FB6D5B7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6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Whimsical</a:t>
            </a:r>
            <a:r>
              <a:rPr lang="nl-NL" dirty="0" smtClean="0"/>
              <a:t> </a:t>
            </a:r>
            <a:r>
              <a:rPr lang="nl-NL" dirty="0" err="1" smtClean="0"/>
              <a:t>pattern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B202-1886-4C1F-AF0F-37AA4FB6D5B7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9115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 smtClean="0"/>
              <a:t>descriptive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diagnostics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mater </a:t>
            </a:r>
            <a:r>
              <a:rPr lang="nl-NL" baseline="0" dirty="0" err="1" smtClean="0"/>
              <a:t>with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child</a:t>
            </a:r>
            <a:endParaRPr lang="nl-NL" baseline="0" dirty="0" smtClean="0"/>
          </a:p>
          <a:p>
            <a:r>
              <a:rPr lang="nl-NL" baseline="0" dirty="0" err="1" smtClean="0"/>
              <a:t>Explaining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diagnostics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why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matter, </a:t>
            </a:r>
            <a:r>
              <a:rPr lang="nl-NL" baseline="0" dirty="0" err="1" smtClean="0"/>
              <a:t>underlying</a:t>
            </a:r>
            <a:r>
              <a:rPr lang="nl-NL" baseline="0" dirty="0" smtClean="0"/>
              <a:t> </a:t>
            </a:r>
            <a:r>
              <a:rPr lang="nl-NL" baseline="0" dirty="0" err="1" smtClean="0"/>
              <a:t>cause</a:t>
            </a:r>
            <a:endParaRPr lang="nl-NL" baseline="0" dirty="0" smtClean="0"/>
          </a:p>
          <a:p>
            <a:r>
              <a:rPr lang="nl-NL" baseline="0" dirty="0" err="1" smtClean="0"/>
              <a:t>Indication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diagnostics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treatment is best</a:t>
            </a:r>
          </a:p>
          <a:p>
            <a:r>
              <a:rPr lang="nl-NL" baseline="0" dirty="0" err="1" smtClean="0"/>
              <a:t>Evaluative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diagnostics</a:t>
            </a:r>
            <a:r>
              <a:rPr lang="nl-NL" baseline="0" dirty="0" smtClean="0"/>
              <a:t>: </a:t>
            </a:r>
            <a:r>
              <a:rPr lang="nl-NL" baseline="0" dirty="0" err="1" smtClean="0"/>
              <a:t>how</a:t>
            </a:r>
            <a:r>
              <a:rPr lang="nl-NL" baseline="0" dirty="0" smtClean="0"/>
              <a:t> </a:t>
            </a:r>
            <a:r>
              <a:rPr lang="nl-NL" baseline="0" dirty="0" err="1" smtClean="0"/>
              <a:t>succesful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this</a:t>
            </a:r>
            <a:r>
              <a:rPr lang="nl-NL" baseline="0" dirty="0" smtClean="0"/>
              <a:t> treatment: as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treatment </a:t>
            </a:r>
            <a:r>
              <a:rPr lang="nl-NL" baseline="0" dirty="0" err="1" smtClean="0"/>
              <a:t>the</a:t>
            </a:r>
            <a:r>
              <a:rPr lang="nl-NL" baseline="0" dirty="0" smtClean="0"/>
              <a:t> </a:t>
            </a:r>
            <a:r>
              <a:rPr lang="nl-NL" baseline="0" dirty="0" err="1" smtClean="0"/>
              <a:t>expected</a:t>
            </a:r>
            <a:r>
              <a:rPr lang="nl-NL" baseline="0" dirty="0" smtClean="0"/>
              <a:t> </a:t>
            </a:r>
            <a:r>
              <a:rPr lang="nl-NL" baseline="0" dirty="0" err="1" smtClean="0"/>
              <a:t>outcome</a:t>
            </a:r>
            <a:endParaRPr lang="nl-NL" baseline="0" dirty="0" smtClean="0"/>
          </a:p>
          <a:p>
            <a:endParaRPr lang="nl-NL" baseline="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B202-1886-4C1F-AF0F-37AA4FB6D5B7}" type="slidenum">
              <a:rPr lang="nl-NL" smtClean="0"/>
              <a:pPr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173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B202-1886-4C1F-AF0F-37AA4FB6D5B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92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B202-1886-4C1F-AF0F-37AA4FB6D5B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1020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B202-1886-4C1F-AF0F-37AA4FB6D5B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3321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an expert panel observable items are formulated for every cell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it turned out to be impossible to just describe one observable item, most of the time we had three and couldn’t choose. (basic trust x product: size of the hut- entrance- shelter) And I can tell you they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 became rather agitated, and I could only avoid a conflict by promising I would take a closer look and see if I could keep all the mentioned observable items in the tool.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could distinguish a structure of three developmental skills: Taking Space, Making Contact and Integrating </a:t>
            </a:r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nl-N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these scales are measured on the four levels of expression. So the assessment tool had 48 cells, in each cell an observable item is formulated, for example: </a:t>
            </a:r>
            <a:endParaRPr lang="nl-NL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‘Size of the hut’ (basic trust x taking space, product). Or ’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the observer given entrance into the hut’: (initiative x making contact, thematic play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nl-NL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observable items are scored on a 7-points scale from: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extremely the case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(7) till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extremely not the case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(1). A manual provides guidelines for scoring.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TESS is administered by children from 7 up and including 12 years old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B202-1886-4C1F-AF0F-37AA4FB6D5B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5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B202-1886-4C1F-AF0F-37AA4FB6D5B7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191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3993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9940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828E06-0131-49E0-ADFB-AF10C0CCA15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</p:spPr>
      </p:sp>
      <p:sp>
        <p:nvSpPr>
          <p:cNvPr id="419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suitable instrument at hand, a hard hurdle to take</a:t>
            </a:r>
            <a:endParaRPr lang="nl-NL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the 100 cards of the CCQ (Californian Child Questionnaire) I constructed an expert profile ego strength (a time consuming exercise)</a:t>
            </a:r>
            <a:endParaRPr lang="nl-NL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now I could compare the laid profile by a teacher for a particular child with that of the expert profile Ego Strength. This outcome I could correlate with the outcome on the TESS.</a:t>
            </a:r>
            <a:endParaRPr lang="nl-NL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nl-NL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 smtClean="0"/>
          </a:p>
        </p:txBody>
      </p:sp>
      <p:sp>
        <p:nvSpPr>
          <p:cNvPr id="419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CFBF13-5069-4C60-90EC-60BCE9B7713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construct validity</a:t>
            </a:r>
            <a:r>
              <a:rPr lang="nl-NL" sz="11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confirmatorische bi-factoranalyse in Mplus 7.4</a:t>
            </a:r>
            <a:endParaRPr lang="nl-NL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convergent validity</a:t>
            </a:r>
            <a:r>
              <a:rPr lang="nl-NL" sz="11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correlation .42 between at the one hand the score on the TESS and at the other hand the CCQ ego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strentgth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profile made by a teacher in the classroom.</a:t>
            </a:r>
            <a:endParaRPr lang="nl-NL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Criterium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validity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 norm sample and client sample</a:t>
            </a:r>
            <a:endParaRPr lang="nl-NL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7B202-1886-4C1F-AF0F-37AA4FB6D5B7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075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14350" y="2336804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2824" y="6604001"/>
            <a:ext cx="6860824" cy="2549451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99FA06-0233-4E02-9BCA-130ADFA8DF19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4E855A-14EA-47CA-9BE4-B93A4031F8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1975107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133011" y="366189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14350" y="2336804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2824" y="6604001"/>
            <a:ext cx="6860824" cy="2549451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99FA06-0233-4E02-9BCA-130ADFA8DF19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>
              <a:solidFill>
                <a:srgbClr val="FE8637">
                  <a:tint val="20000"/>
                </a:srgbClr>
              </a:solidFill>
            </a:endParaRPr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24E855A-14EA-47CA-9BE4-B93A4031F8B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83826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>
                <a:solidFill>
                  <a:prstClr val="black"/>
                </a:solidFill>
              </a:rPr>
              <a:pPr/>
              <a:t>27-3-2025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259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>
                <a:solidFill>
                  <a:prstClr val="white"/>
                </a:solidFill>
              </a:rPr>
              <a:pPr/>
              <a:t>27-3-2025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Punthaak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Punthaak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77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19751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19751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>
                <a:solidFill>
                  <a:prstClr val="white"/>
                </a:solidFill>
              </a:rPr>
              <a:pPr/>
              <a:t>27-3-2025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2941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1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3483771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42901" y="1925727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70" y="1925727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>
                <a:solidFill>
                  <a:prstClr val="black"/>
                </a:solidFill>
              </a:rPr>
              <a:pPr/>
              <a:t>27-3-2025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52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>
                <a:solidFill>
                  <a:prstClr val="white"/>
                </a:solidFill>
              </a:rPr>
              <a:pPr/>
              <a:t>27-3-2025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34815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>
                <a:solidFill>
                  <a:prstClr val="black"/>
                </a:solidFill>
              </a:rPr>
              <a:pPr/>
              <a:t>27-3-2025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679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C899FA06-0233-4E02-9BCA-130ADFA8DF19}" type="datetimeFigureOut">
              <a:rPr lang="nl-NL" smtClean="0">
                <a:solidFill>
                  <a:prstClr val="black"/>
                </a:solidFill>
              </a:rPr>
              <a:pPr/>
              <a:t>27-3-2025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624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55924" y="7257871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99FA06-0233-4E02-9BCA-130ADFA8DF19}" type="datetimeFigureOut">
              <a:rPr lang="nl-NL" smtClean="0">
                <a:solidFill>
                  <a:prstClr val="white"/>
                </a:solidFill>
              </a:rPr>
              <a:pPr/>
              <a:t>27-3-2025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285055" y="8543928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4E855A-14EA-47CA-9BE4-B93A4031F8B8}" type="slidenum">
              <a:rPr lang="nl-NL" smtClean="0">
                <a:solidFill>
                  <a:prstClr val="white"/>
                </a:solidFill>
              </a:rPr>
              <a:pPr/>
              <a:t>‹nr.›</a:t>
            </a:fld>
            <a:endParaRPr lang="nl-NL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6486831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374455" y="7926583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4532" y="7721672"/>
            <a:ext cx="2551736" cy="14411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6927" y="7716986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Punthaak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22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1975107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>
                <a:solidFill>
                  <a:prstClr val="black"/>
                </a:solidFill>
              </a:rPr>
              <a:pPr/>
              <a:t>27-3-2025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133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5133011" y="366189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>
                <a:solidFill>
                  <a:prstClr val="black"/>
                </a:solidFill>
              </a:rPr>
              <a:pPr/>
              <a:t>27-3-2025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4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42900" y="19751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486150" y="19751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42901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3483771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342901" y="1925727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3483770" y="1925727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99FA06-0233-4E02-9BCA-130ADFA8DF19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C899FA06-0233-4E02-9BCA-130ADFA8DF19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24E855A-14EA-47CA-9BE4-B93A4031F8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55924" y="7257871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99FA06-0233-4E02-9BCA-130ADFA8DF19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285055" y="8543928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24E855A-14EA-47CA-9BE4-B93A4031F8B8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50" y="6486831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374455" y="7926583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4532" y="7721672"/>
            <a:ext cx="2551736" cy="1441157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6927" y="7716986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374455" y="7926583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4532" y="7721672"/>
            <a:ext cx="2551736" cy="14411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6927" y="7716986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342900" y="1975106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99FA06-0233-4E02-9BCA-130ADFA8DF19}" type="datetimeFigureOut">
              <a:rPr lang="nl-NL" smtClean="0"/>
              <a:pPr/>
              <a:t>27-3-2025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285055" y="8543928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6485454" y="8543928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4E855A-14EA-47CA-9BE4-B93A4031F8B8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374455" y="7926583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4532" y="7721672"/>
            <a:ext cx="2551736" cy="1441157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6927" y="7716986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342900" y="1975106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99FA06-0233-4E02-9BCA-130ADFA8DF19}" type="datetimeFigureOut">
              <a:rPr lang="nl-NL" smtClean="0">
                <a:solidFill>
                  <a:prstClr val="black"/>
                </a:solidFill>
              </a:rPr>
              <a:pPr/>
              <a:t>27-3-2025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3285055" y="8543928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6485454" y="8543928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24E855A-14EA-47CA-9BE4-B93A4031F8B8}" type="slidenum">
              <a:rPr lang="nl-NL" smtClean="0">
                <a:solidFill>
                  <a:prstClr val="black"/>
                </a:solidFill>
              </a:rPr>
              <a:pPr/>
              <a:t>‹nr.›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23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tess.n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6672" y="755576"/>
            <a:ext cx="58293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en-GB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GB" sz="4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en-GB" sz="4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en-GB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GB" sz="4000" dirty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en-GB" sz="4000" dirty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GB" sz="2200" b="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We’re going to build a hut!</a:t>
            </a:r>
            <a:endParaRPr lang="nl-NL" sz="2200" b="0" i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8680" y="4572000"/>
            <a:ext cx="5829300" cy="792088"/>
          </a:xfrm>
        </p:spPr>
        <p:txBody>
          <a:bodyPr>
            <a:normAutofit/>
          </a:bodyPr>
          <a:lstStyle/>
          <a:p>
            <a:pPr algn="ctr"/>
            <a:r>
              <a:rPr lang="nl-NL" sz="2000" i="1" dirty="0" err="1" smtClean="0">
                <a:solidFill>
                  <a:schemeClr val="accent1">
                    <a:lumMod val="50000"/>
                  </a:schemeClr>
                </a:solidFill>
              </a:rPr>
              <a:t>And</a:t>
            </a:r>
            <a:r>
              <a:rPr lang="nl-NL" sz="2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nl-NL" sz="2000" i="1" dirty="0" err="1" smtClean="0">
                <a:solidFill>
                  <a:schemeClr val="accent1">
                    <a:lumMod val="50000"/>
                  </a:schemeClr>
                </a:solidFill>
              </a:rPr>
              <a:t>an</a:t>
            </a:r>
            <a:r>
              <a:rPr lang="nl-NL" sz="2000" i="1" dirty="0" smtClean="0">
                <a:solidFill>
                  <a:schemeClr val="accent1">
                    <a:lumMod val="50000"/>
                  </a:schemeClr>
                </a:solidFill>
              </a:rPr>
              <a:t> assessment tool! </a:t>
            </a:r>
          </a:p>
        </p:txBody>
      </p:sp>
      <p:grpSp>
        <p:nvGrpSpPr>
          <p:cNvPr id="4" name="Groep 3"/>
          <p:cNvGrpSpPr/>
          <p:nvPr/>
        </p:nvGrpSpPr>
        <p:grpSpPr>
          <a:xfrm>
            <a:off x="1110922" y="1843962"/>
            <a:ext cx="4959795" cy="2356691"/>
            <a:chOff x="1052736" y="2482149"/>
            <a:chExt cx="4959795" cy="2356690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36" y="3917060"/>
              <a:ext cx="1220755" cy="915566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83" y="2482149"/>
              <a:ext cx="1220755" cy="915566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023" y="2482149"/>
              <a:ext cx="1070539" cy="1331640"/>
            </a:xfrm>
            <a:prstGeom prst="rect">
              <a:avLst/>
            </a:prstGeom>
          </p:spPr>
        </p:pic>
        <p:pic>
          <p:nvPicPr>
            <p:cNvPr id="8" name="Afbeelding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33" y="2488715"/>
              <a:ext cx="1211998" cy="908999"/>
            </a:xfrm>
            <a:prstGeom prst="rect">
              <a:avLst/>
            </a:prstGeom>
          </p:spPr>
        </p:pic>
        <p:pic>
          <p:nvPicPr>
            <p:cNvPr id="9" name="Afbeelding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83" y="3496986"/>
              <a:ext cx="1160343" cy="1335640"/>
            </a:xfrm>
            <a:prstGeom prst="rect">
              <a:avLst/>
            </a:prstGeom>
          </p:spPr>
        </p:pic>
        <p:pic>
          <p:nvPicPr>
            <p:cNvPr id="11" name="Afbeelding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533" y="3448596"/>
              <a:ext cx="1211998" cy="1388538"/>
            </a:xfrm>
            <a:prstGeom prst="rect">
              <a:avLst/>
            </a:prstGeom>
          </p:spPr>
        </p:pic>
        <p:pic>
          <p:nvPicPr>
            <p:cNvPr id="12" name="Afbeelding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0819" y="3917060"/>
              <a:ext cx="1124744" cy="921779"/>
            </a:xfrm>
            <a:prstGeom prst="rect">
              <a:avLst/>
            </a:prstGeom>
          </p:spPr>
        </p:pic>
        <p:pic>
          <p:nvPicPr>
            <p:cNvPr id="13" name="Afbeelding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737" y="2482149"/>
              <a:ext cx="1220754" cy="1365137"/>
            </a:xfrm>
            <a:prstGeom prst="rect">
              <a:avLst/>
            </a:prstGeom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360" y="5364088"/>
            <a:ext cx="2843379" cy="235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0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1030" name="Tekstvak 5"/>
          <p:cNvSpPr txBox="1">
            <a:spLocks noChangeArrowheads="1"/>
          </p:cNvSpPr>
          <p:nvPr/>
        </p:nvSpPr>
        <p:spPr bwMode="auto">
          <a:xfrm>
            <a:off x="980729" y="1187626"/>
            <a:ext cx="437708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dirty="0" err="1" smtClean="0">
                <a:solidFill>
                  <a:srgbClr val="FE8637">
                    <a:lumMod val="50000"/>
                  </a:srgbClr>
                </a:solidFill>
              </a:rPr>
              <a:t>Differences</a:t>
            </a:r>
            <a:r>
              <a:rPr lang="nl-NL" sz="2000" dirty="0" smtClean="0">
                <a:solidFill>
                  <a:srgbClr val="FE8637">
                    <a:lumMod val="50000"/>
                  </a:srgbClr>
                </a:solidFill>
              </a:rPr>
              <a:t> </a:t>
            </a:r>
            <a:r>
              <a:rPr lang="nl-NL" sz="2000" dirty="0" err="1" smtClean="0">
                <a:solidFill>
                  <a:srgbClr val="FE8637">
                    <a:lumMod val="50000"/>
                  </a:srgbClr>
                </a:solidFill>
              </a:rPr>
              <a:t>between</a:t>
            </a:r>
            <a:r>
              <a:rPr lang="nl-NL" sz="2000" dirty="0" smtClean="0">
                <a:solidFill>
                  <a:srgbClr val="FE8637">
                    <a:lumMod val="50000"/>
                  </a:srgbClr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nl-NL" sz="2000" dirty="0">
                <a:solidFill>
                  <a:srgbClr val="FE8637">
                    <a:lumMod val="50000"/>
                  </a:srgbClr>
                </a:solidFill>
              </a:rPr>
              <a:t>g</a:t>
            </a:r>
            <a:r>
              <a:rPr lang="nl-NL" sz="2000" dirty="0" smtClean="0">
                <a:solidFill>
                  <a:srgbClr val="FE8637">
                    <a:lumMod val="50000"/>
                  </a:srgbClr>
                </a:solidFill>
              </a:rPr>
              <a:t>irls </a:t>
            </a:r>
            <a:r>
              <a:rPr lang="nl-NL" sz="2000" dirty="0" err="1" smtClean="0">
                <a:solidFill>
                  <a:srgbClr val="FE8637">
                    <a:lumMod val="50000"/>
                  </a:srgbClr>
                </a:solidFill>
              </a:rPr>
              <a:t>and</a:t>
            </a:r>
            <a:r>
              <a:rPr lang="nl-NL" sz="2000" dirty="0" smtClean="0">
                <a:solidFill>
                  <a:srgbClr val="FE8637">
                    <a:lumMod val="50000"/>
                  </a:srgbClr>
                </a:solidFill>
              </a:rPr>
              <a:t> boys</a:t>
            </a:r>
            <a:endParaRPr lang="nl-NL" sz="2000" dirty="0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12" name="Tekstvak 11"/>
          <p:cNvSpPr txBox="1"/>
          <p:nvPr/>
        </p:nvSpPr>
        <p:spPr>
          <a:xfrm>
            <a:off x="2204864" y="658822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solidFill>
                  <a:srgbClr val="FE8637">
                    <a:lumMod val="50000"/>
                  </a:srgbClr>
                </a:solidFill>
              </a:rPr>
              <a:t>Norm sample</a:t>
            </a:r>
          </a:p>
          <a:p>
            <a:pPr algn="ctr"/>
            <a:endParaRPr lang="nl-NL" dirty="0" smtClean="0">
              <a:solidFill>
                <a:srgbClr val="FE8637">
                  <a:lumMod val="50000"/>
                </a:srgbClr>
              </a:solidFill>
            </a:endParaRPr>
          </a:p>
        </p:txBody>
      </p:sp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0838242"/>
              </p:ext>
            </p:extLst>
          </p:nvPr>
        </p:nvGraphicFramePr>
        <p:xfrm>
          <a:off x="1111568" y="2915816"/>
          <a:ext cx="4621689" cy="336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1628800" y="7812360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6600"/>
                </a:solidFill>
              </a:rPr>
              <a:t>Eta²=.014 </a:t>
            </a:r>
            <a:r>
              <a:rPr lang="en-GB" b="1" dirty="0" smtClean="0">
                <a:solidFill>
                  <a:srgbClr val="CC6600"/>
                </a:solidFill>
              </a:rPr>
              <a:t>, a small </a:t>
            </a:r>
            <a:r>
              <a:rPr lang="en-GB" b="1" dirty="0">
                <a:solidFill>
                  <a:srgbClr val="CC6600"/>
                </a:solidFill>
              </a:rPr>
              <a:t>effect</a:t>
            </a:r>
            <a:endParaRPr lang="nl-NL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3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2054" name="Rechthoek 5"/>
          <p:cNvSpPr>
            <a:spLocks noChangeArrowheads="1"/>
          </p:cNvSpPr>
          <p:nvPr/>
        </p:nvSpPr>
        <p:spPr bwMode="auto">
          <a:xfrm>
            <a:off x="908721" y="1043610"/>
            <a:ext cx="41764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000" dirty="0" err="1" smtClean="0">
                <a:solidFill>
                  <a:srgbClr val="FE8637">
                    <a:lumMod val="50000"/>
                  </a:srgbClr>
                </a:solidFill>
              </a:rPr>
              <a:t>Differences</a:t>
            </a:r>
            <a:r>
              <a:rPr lang="nl-NL" sz="2000" dirty="0" smtClean="0">
                <a:solidFill>
                  <a:srgbClr val="FE8637">
                    <a:lumMod val="50000"/>
                  </a:srgbClr>
                </a:solidFill>
              </a:rPr>
              <a:t> </a:t>
            </a:r>
            <a:r>
              <a:rPr lang="nl-NL" sz="2000" dirty="0" err="1" smtClean="0">
                <a:solidFill>
                  <a:srgbClr val="FE8637">
                    <a:lumMod val="50000"/>
                  </a:srgbClr>
                </a:solidFill>
              </a:rPr>
              <a:t>between</a:t>
            </a:r>
            <a:endParaRPr lang="nl-NL" sz="2000" dirty="0">
              <a:solidFill>
                <a:srgbClr val="FE8637">
                  <a:lumMod val="50000"/>
                </a:srgb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nl-NL" sz="2000" dirty="0" err="1" smtClean="0">
                <a:solidFill>
                  <a:srgbClr val="FE8637">
                    <a:lumMod val="50000"/>
                  </a:srgbClr>
                </a:solidFill>
              </a:rPr>
              <a:t>age</a:t>
            </a:r>
            <a:r>
              <a:rPr lang="nl-NL" sz="2000" dirty="0" smtClean="0">
                <a:solidFill>
                  <a:srgbClr val="FE8637">
                    <a:lumMod val="50000"/>
                  </a:srgbClr>
                </a:solidFill>
              </a:rPr>
              <a:t> </a:t>
            </a:r>
            <a:r>
              <a:rPr lang="nl-NL" sz="2000" dirty="0" err="1" smtClean="0">
                <a:solidFill>
                  <a:srgbClr val="FE8637">
                    <a:lumMod val="50000"/>
                  </a:srgbClr>
                </a:solidFill>
              </a:rPr>
              <a:t>groups</a:t>
            </a:r>
            <a:endParaRPr lang="nl-NL" sz="2000" dirty="0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2276873" y="6636992"/>
            <a:ext cx="180019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1600" dirty="0" smtClean="0">
                <a:solidFill>
                  <a:srgbClr val="FE8637">
                    <a:lumMod val="50000"/>
                  </a:srgbClr>
                </a:solidFill>
              </a:rPr>
              <a:t>Norm sample</a:t>
            </a:r>
            <a:endParaRPr lang="nl-NL" sz="1600" dirty="0">
              <a:solidFill>
                <a:srgbClr val="FE8637">
                  <a:lumMod val="50000"/>
                </a:srgbClr>
              </a:solidFill>
            </a:endParaRPr>
          </a:p>
        </p:txBody>
      </p:sp>
      <p:graphicFrame>
        <p:nvGraphicFramePr>
          <p:cNvPr id="10" name="Grafiek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924514"/>
              </p:ext>
            </p:extLst>
          </p:nvPr>
        </p:nvGraphicFramePr>
        <p:xfrm>
          <a:off x="909378" y="2771800"/>
          <a:ext cx="525592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vak 7"/>
          <p:cNvSpPr txBox="1"/>
          <p:nvPr/>
        </p:nvSpPr>
        <p:spPr>
          <a:xfrm>
            <a:off x="1628800" y="7812360"/>
            <a:ext cx="331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6600"/>
                </a:solidFill>
              </a:rPr>
              <a:t>Eta²=.</a:t>
            </a:r>
            <a:r>
              <a:rPr lang="en-GB" b="1" dirty="0" smtClean="0">
                <a:solidFill>
                  <a:srgbClr val="CC6600"/>
                </a:solidFill>
              </a:rPr>
              <a:t>021, a </a:t>
            </a:r>
            <a:r>
              <a:rPr lang="en-GB" b="1" dirty="0">
                <a:solidFill>
                  <a:srgbClr val="CC6600"/>
                </a:solidFill>
              </a:rPr>
              <a:t>small effect</a:t>
            </a:r>
            <a:endParaRPr lang="nl-NL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9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0" y="-18466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214438" y="1586469"/>
            <a:ext cx="45005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000" dirty="0" err="1" smtClean="0">
                <a:solidFill>
                  <a:srgbClr val="FE8637">
                    <a:lumMod val="50000"/>
                  </a:srgbClr>
                </a:solidFill>
              </a:rPr>
              <a:t>Differences</a:t>
            </a:r>
            <a:r>
              <a:rPr lang="nl-NL" sz="2000" dirty="0" smtClean="0">
                <a:solidFill>
                  <a:srgbClr val="FE8637">
                    <a:lumMod val="50000"/>
                  </a:srgbClr>
                </a:solidFill>
              </a:rPr>
              <a:t> </a:t>
            </a:r>
            <a:r>
              <a:rPr lang="nl-NL" sz="2000" dirty="0" err="1" smtClean="0">
                <a:solidFill>
                  <a:srgbClr val="FE8637">
                    <a:lumMod val="50000"/>
                  </a:srgbClr>
                </a:solidFill>
              </a:rPr>
              <a:t>between</a:t>
            </a:r>
            <a:endParaRPr lang="nl-NL" sz="2000" dirty="0" smtClean="0">
              <a:solidFill>
                <a:srgbClr val="FE8637">
                  <a:lumMod val="50000"/>
                </a:srgbClr>
              </a:solidFill>
            </a:endParaRPr>
          </a:p>
          <a:p>
            <a:pPr algn="ctr"/>
            <a:endParaRPr lang="nl-NL" sz="2000" dirty="0" smtClean="0">
              <a:solidFill>
                <a:srgbClr val="FE8637">
                  <a:lumMod val="50000"/>
                </a:srgbClr>
              </a:solidFill>
            </a:endParaRPr>
          </a:p>
          <a:p>
            <a:pPr algn="ctr"/>
            <a:r>
              <a:rPr lang="nl-NL" sz="2000" dirty="0" smtClean="0">
                <a:solidFill>
                  <a:srgbClr val="FE8637">
                    <a:lumMod val="50000"/>
                  </a:srgbClr>
                </a:solidFill>
              </a:rPr>
              <a:t>Norm sample </a:t>
            </a:r>
            <a:r>
              <a:rPr lang="nl-NL" sz="2000" dirty="0">
                <a:solidFill>
                  <a:srgbClr val="FE8637">
                    <a:lumMod val="50000"/>
                  </a:srgbClr>
                </a:solidFill>
              </a:rPr>
              <a:t>&amp; </a:t>
            </a:r>
            <a:r>
              <a:rPr lang="nl-NL" sz="2000" dirty="0" smtClean="0">
                <a:solidFill>
                  <a:srgbClr val="FE8637">
                    <a:lumMod val="50000"/>
                  </a:srgbClr>
                </a:solidFill>
              </a:rPr>
              <a:t>cliënt sample</a:t>
            </a:r>
            <a:endParaRPr lang="nl-NL" sz="2000" dirty="0">
              <a:solidFill>
                <a:srgbClr val="FE8637">
                  <a:lumMod val="50000"/>
                </a:srgb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826435" y="662727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E49B0A"/>
                </a:solidFill>
              </a:rPr>
              <a:t>Norm sample  N = 398</a:t>
            </a:r>
          </a:p>
          <a:p>
            <a:endParaRPr lang="nl-NL" sz="1200" b="1" dirty="0" smtClean="0">
              <a:solidFill>
                <a:srgbClr val="DDA027"/>
              </a:solidFill>
            </a:endParaRPr>
          </a:p>
          <a:p>
            <a:r>
              <a:rPr lang="nl-NL" sz="1200" b="1" dirty="0" smtClean="0">
                <a:solidFill>
                  <a:srgbClr val="FE8637">
                    <a:lumMod val="50000"/>
                  </a:srgbClr>
                </a:solidFill>
              </a:rPr>
              <a:t>Cliënt sample  N = 127</a:t>
            </a:r>
            <a:endParaRPr lang="nl-NL" sz="1200" b="1" dirty="0">
              <a:solidFill>
                <a:srgbClr val="FE8637">
                  <a:lumMod val="50000"/>
                </a:srgbClr>
              </a:solidFill>
            </a:endParaRPr>
          </a:p>
        </p:txBody>
      </p:sp>
      <p:graphicFrame>
        <p:nvGraphicFramePr>
          <p:cNvPr id="8" name="Grafiek 7"/>
          <p:cNvGraphicFramePr/>
          <p:nvPr>
            <p:extLst>
              <p:ext uri="{D42A27DB-BD31-4B8C-83A1-F6EECF244321}">
                <p14:modId xmlns:p14="http://schemas.microsoft.com/office/powerpoint/2010/main" val="3478101212"/>
              </p:ext>
            </p:extLst>
          </p:nvPr>
        </p:nvGraphicFramePr>
        <p:xfrm>
          <a:off x="957074" y="3275857"/>
          <a:ext cx="5064214" cy="311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2375588" y="7884370"/>
            <a:ext cx="3789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CC6600"/>
                </a:solidFill>
              </a:rPr>
              <a:t>Eta²=.</a:t>
            </a:r>
            <a:r>
              <a:rPr lang="en-GB" b="1" dirty="0" smtClean="0">
                <a:solidFill>
                  <a:srgbClr val="CC6600"/>
                </a:solidFill>
              </a:rPr>
              <a:t>095, a reasonable effect</a:t>
            </a:r>
            <a:r>
              <a:rPr lang="en-GB" dirty="0" smtClean="0">
                <a:solidFill>
                  <a:srgbClr val="CC6600"/>
                </a:solidFill>
              </a:rPr>
              <a:t> </a:t>
            </a:r>
          </a:p>
          <a:p>
            <a:r>
              <a:rPr lang="en-GB" b="1" dirty="0">
                <a:solidFill>
                  <a:srgbClr val="CC6600"/>
                </a:solidFill>
              </a:rPr>
              <a:t>Cohen’s d=.</a:t>
            </a:r>
            <a:r>
              <a:rPr lang="en-GB" b="1" dirty="0" smtClean="0">
                <a:solidFill>
                  <a:srgbClr val="CC6600"/>
                </a:solidFill>
              </a:rPr>
              <a:t>75, a large effect</a:t>
            </a:r>
            <a:endParaRPr lang="nl-NL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72586" y="2627785"/>
            <a:ext cx="496855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Symbol"/>
              <a:buChar char=""/>
            </a:pPr>
            <a:r>
              <a:rPr lang="en-US" sz="2000" dirty="0" smtClean="0">
                <a:solidFill>
                  <a:srgbClr val="CC66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the </a:t>
            </a:r>
            <a:r>
              <a:rPr lang="en-US" sz="2000" dirty="0">
                <a:solidFill>
                  <a:srgbClr val="CC66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structure of the TESS in one overall scale and seven subscales is confirmed </a:t>
            </a:r>
            <a:endParaRPr lang="en-US" sz="2000" dirty="0" smtClean="0">
              <a:solidFill>
                <a:srgbClr val="CC66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800100" lvl="1" indent="-342900">
              <a:buFont typeface="Symbol"/>
              <a:buChar char=""/>
            </a:pPr>
            <a:r>
              <a:rPr lang="en-US" sz="1600" dirty="0" smtClean="0">
                <a:solidFill>
                  <a:srgbClr val="CC66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5 items were removed, so all psychometric outcomes had to be recalculated </a:t>
            </a:r>
            <a:r>
              <a:rPr lang="en-US" sz="1600" dirty="0" smtClean="0">
                <a:solidFill>
                  <a:srgbClr val="CC66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Wingdings" panose="05000000000000000000" pitchFamily="2" charset="2"/>
              </a:rPr>
              <a:t></a:t>
            </a:r>
            <a:endParaRPr lang="en-US" sz="1600" dirty="0" smtClean="0">
              <a:solidFill>
                <a:srgbClr val="CC660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pPr marL="342900" indent="-342900">
              <a:buFont typeface="Symbol"/>
              <a:buChar char=""/>
            </a:pPr>
            <a:endParaRPr lang="nl-NL" sz="2000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the </a:t>
            </a:r>
            <a:r>
              <a:rPr lang="en-US" sz="2000" dirty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overall scale </a:t>
            </a:r>
            <a:r>
              <a:rPr lang="en-US" sz="2000" i="1" dirty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Ego strength</a:t>
            </a:r>
            <a:r>
              <a:rPr lang="en-US" sz="2000" dirty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is valid and reliable. </a:t>
            </a:r>
            <a:endParaRPr lang="en-US" sz="2000" dirty="0" smtClean="0">
              <a:solidFill>
                <a:srgbClr val="CC66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800100" lvl="1" indent="-342900">
              <a:buFont typeface="Symbol"/>
              <a:buChar char=""/>
            </a:pPr>
            <a:r>
              <a:rPr lang="nl-NL" sz="1600" dirty="0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Construct: bi-factorial analyses in Mplus</a:t>
            </a:r>
          </a:p>
          <a:p>
            <a:pPr marL="800100" lvl="1" indent="-342900">
              <a:buFont typeface="Symbol"/>
              <a:buChar char=""/>
            </a:pPr>
            <a:r>
              <a:rPr lang="nl-NL" sz="1600" dirty="0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Convergent: </a:t>
            </a:r>
            <a:r>
              <a:rPr lang="nl-NL" sz="1600" dirty="0" err="1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correlation</a:t>
            </a:r>
            <a:r>
              <a:rPr lang="nl-NL" sz="1600" dirty="0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CCQ </a:t>
            </a:r>
            <a:r>
              <a:rPr lang="nl-NL" sz="1600" dirty="0" err="1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and</a:t>
            </a:r>
            <a:r>
              <a:rPr lang="nl-NL" sz="1600" dirty="0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TESS = .42</a:t>
            </a:r>
          </a:p>
          <a:p>
            <a:pPr marL="800100" lvl="1" indent="-342900">
              <a:buFont typeface="Symbol"/>
              <a:buChar char=""/>
            </a:pPr>
            <a:r>
              <a:rPr lang="nl-NL" sz="1600" dirty="0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Criterium: </a:t>
            </a:r>
            <a:r>
              <a:rPr lang="nl-NL" sz="1600" dirty="0" err="1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difference</a:t>
            </a:r>
            <a:r>
              <a:rPr lang="nl-NL" sz="1600" dirty="0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norm </a:t>
            </a:r>
            <a:r>
              <a:rPr lang="nl-NL" sz="1600" dirty="0" err="1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and</a:t>
            </a:r>
            <a:r>
              <a:rPr lang="nl-NL" sz="1600" dirty="0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</a:t>
            </a:r>
            <a:r>
              <a:rPr lang="nl-NL" sz="1600" dirty="0" err="1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client</a:t>
            </a:r>
            <a:r>
              <a:rPr lang="nl-NL" sz="1600" dirty="0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 sample</a:t>
            </a:r>
          </a:p>
          <a:p>
            <a:pPr marL="800100" lvl="1" indent="-342900">
              <a:buFont typeface="Symbol"/>
              <a:buChar char=""/>
            </a:pPr>
            <a:endParaRPr lang="en-US" sz="2000" dirty="0">
              <a:solidFill>
                <a:srgbClr val="CC66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the </a:t>
            </a:r>
            <a:r>
              <a:rPr lang="en-US" sz="2000" dirty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subscales are all reliable, the evidence for validity was ambivalent, so it is best to formulate </a:t>
            </a:r>
            <a:r>
              <a:rPr lang="en-US" sz="2000" dirty="0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therapy goals based </a:t>
            </a:r>
            <a:r>
              <a:rPr lang="en-US" sz="2000" dirty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on subscales as working </a:t>
            </a:r>
            <a:r>
              <a:rPr lang="en-US" sz="2000" dirty="0" smtClean="0">
                <a:solidFill>
                  <a:srgbClr val="CC6600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hypotheses.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"/>
            </a:pPr>
            <a:endParaRPr lang="en-US" sz="2000" dirty="0" smtClean="0">
              <a:solidFill>
                <a:srgbClr val="CC66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</a:endParaRPr>
          </a:p>
          <a:p>
            <a:pPr marL="342900" indent="-342900">
              <a:buFont typeface="Symbol"/>
              <a:buChar char=""/>
            </a:pPr>
            <a:r>
              <a:rPr lang="en-US" sz="2000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Adequate </a:t>
            </a:r>
            <a:r>
              <a:rPr lang="en-US" sz="2000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standards are made by which an individual score can be compared with the average score of the norm sample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en-US" sz="2000" dirty="0" smtClean="0">
              <a:solidFill>
                <a:srgbClr val="CC6600"/>
              </a:solidFill>
              <a:latin typeface="Calibri"/>
              <a:ea typeface="Arial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endParaRPr lang="en-US" sz="2000" dirty="0">
              <a:solidFill>
                <a:srgbClr val="CC6600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42900" y="366184"/>
            <a:ext cx="6172200" cy="175754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Outcome </a:t>
            </a: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psychometric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study</a:t>
            </a:r>
          </a:p>
        </p:txBody>
      </p:sp>
    </p:spTree>
    <p:extLst>
      <p:ext uri="{BB962C8B-B14F-4D97-AF65-F5344CB8AC3E}">
        <p14:creationId xmlns:p14="http://schemas.microsoft.com/office/powerpoint/2010/main" val="18596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of </a:t>
            </a:r>
            <a:r>
              <a:rPr lang="nl-NL" sz="360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3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TESS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83464">
              <a:buFont typeface="Wingdings 2"/>
              <a:buChar char=""/>
              <a:defRPr/>
            </a:pPr>
            <a:endParaRPr lang="en-GB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-283464">
              <a:buFont typeface="Wingdings 2"/>
              <a:buChar char=""/>
              <a:defRPr/>
            </a:pPr>
            <a:r>
              <a:rPr lang="en-GB" sz="2000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TESS discriminates between children with and children without clinical problems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indent="-283464">
              <a:buFont typeface="Wingdings 2"/>
              <a:buChar char=""/>
              <a:defRPr/>
            </a:pPr>
            <a:endParaRPr lang="en-GB" sz="2000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3464">
              <a:buFont typeface="Wingdings 2"/>
              <a:buChar char=""/>
              <a:defRPr/>
            </a:pPr>
            <a:r>
              <a:rPr lang="en-GB" sz="2000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Ego strength plays an important role as it comes to clinical problems and therefore you can see ego strength as a </a:t>
            </a:r>
            <a:r>
              <a:rPr lang="en-GB" sz="2000" dirty="0" err="1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transdiagnostic</a:t>
            </a:r>
            <a:r>
              <a:rPr lang="en-GB" sz="2000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factor</a:t>
            </a:r>
          </a:p>
          <a:p>
            <a:pPr indent="-283464">
              <a:buFont typeface="Wingdings 2"/>
              <a:buChar char=""/>
              <a:defRPr/>
            </a:pPr>
            <a:endParaRPr lang="en-GB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83464">
              <a:buFont typeface="Wingdings 2"/>
              <a:buChar char=""/>
              <a:defRPr/>
            </a:pPr>
            <a:r>
              <a:rPr lang="en-GB" sz="2000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 patterns on the TESS give guidelines</a:t>
            </a:r>
          </a:p>
          <a:p>
            <a:pPr marL="640080" lvl="1" indent="-237744">
              <a:buNone/>
              <a:defRPr/>
            </a:pPr>
            <a:r>
              <a:rPr lang="en-GB" sz="2000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treatment</a:t>
            </a:r>
            <a:endParaRPr lang="en-GB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40080" lvl="1" indent="-237744">
              <a:lnSpc>
                <a:spcPct val="150000"/>
              </a:lnSpc>
              <a:buNone/>
              <a:defRPr/>
            </a:pPr>
            <a:endParaRPr lang="en-GB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33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400" dirty="0" smtClean="0">
              <a:solidFill>
                <a:srgbClr val="CC6600"/>
              </a:solidFill>
            </a:endParaRPr>
          </a:p>
          <a:p>
            <a:pPr marL="109728" indent="0">
              <a:buNone/>
            </a:pPr>
            <a:r>
              <a:rPr lang="en-GB" sz="2400" dirty="0" smtClean="0">
                <a:solidFill>
                  <a:srgbClr val="CC6600"/>
                </a:solidFill>
              </a:rPr>
              <a:t>Log in on </a:t>
            </a:r>
            <a:r>
              <a:rPr lang="en-GB" sz="2400" dirty="0" smtClean="0">
                <a:solidFill>
                  <a:srgbClr val="CC6600"/>
                </a:solidFill>
                <a:hlinkClick r:id="rId3"/>
              </a:rPr>
              <a:t>www.detess.nl</a:t>
            </a:r>
            <a:r>
              <a:rPr lang="en-GB" sz="2400" dirty="0" smtClean="0">
                <a:solidFill>
                  <a:srgbClr val="CC6600"/>
                </a:solidFill>
              </a:rPr>
              <a:t> </a:t>
            </a:r>
          </a:p>
          <a:p>
            <a:endParaRPr lang="en-GB" sz="2400" dirty="0">
              <a:solidFill>
                <a:srgbClr val="CC6600"/>
              </a:solidFill>
            </a:endParaRPr>
          </a:p>
          <a:p>
            <a:pPr marL="109728" indent="0">
              <a:buNone/>
            </a:pPr>
            <a:endParaRPr lang="en-GB" sz="2400" dirty="0" smtClean="0">
              <a:solidFill>
                <a:srgbClr val="CC66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TESS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in practice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3347863"/>
            <a:ext cx="6169025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22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469512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TESS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in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practice</a:t>
            </a:r>
            <a:endParaRPr lang="en-GB" dirty="0"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764704" y="2123728"/>
            <a:ext cx="55446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C6600"/>
                </a:solidFill>
              </a:rPr>
              <a:t>If you </a:t>
            </a:r>
            <a:r>
              <a:rPr lang="en-GB" sz="2400" b="1" dirty="0" smtClean="0">
                <a:solidFill>
                  <a:srgbClr val="CC6600"/>
                </a:solidFill>
              </a:rPr>
              <a:t>have a TESS certification:</a:t>
            </a:r>
          </a:p>
          <a:p>
            <a:endParaRPr lang="en-GB" sz="2400" b="1" dirty="0">
              <a:solidFill>
                <a:srgbClr val="CC66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CC6600"/>
                </a:solidFill>
              </a:rPr>
              <a:t>Go </a:t>
            </a:r>
            <a:r>
              <a:rPr lang="en-GB" sz="2400" dirty="0" smtClean="0">
                <a:solidFill>
                  <a:srgbClr val="CC6600"/>
                </a:solidFill>
              </a:rPr>
              <a:t>to </a:t>
            </a:r>
            <a:r>
              <a:rPr lang="en-GB" sz="2400" dirty="0" smtClean="0">
                <a:solidFill>
                  <a:srgbClr val="CC6600"/>
                </a:solidFill>
              </a:rPr>
              <a:t>my TESS environment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CC6600"/>
                </a:solidFill>
              </a:rPr>
              <a:t>Open a </a:t>
            </a:r>
            <a:r>
              <a:rPr lang="en-GB" sz="2400" dirty="0" smtClean="0">
                <a:solidFill>
                  <a:srgbClr val="CC6600"/>
                </a:solidFill>
              </a:rPr>
              <a:t>TESS </a:t>
            </a:r>
            <a:r>
              <a:rPr lang="en-GB" sz="2400" dirty="0" smtClean="0">
                <a:solidFill>
                  <a:srgbClr val="CC6600"/>
                </a:solidFill>
              </a:rPr>
              <a:t>score </a:t>
            </a:r>
            <a:r>
              <a:rPr lang="en-GB" sz="2400" dirty="0" smtClean="0">
                <a:solidFill>
                  <a:srgbClr val="CC6600"/>
                </a:solidFill>
              </a:rPr>
              <a:t>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CC6600"/>
                </a:solidFill>
              </a:rPr>
              <a:t>Fill in the administration details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CC6600"/>
                </a:solidFill>
              </a:rPr>
              <a:t> Fill in the score form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993300"/>
                </a:solidFill>
              </a:rPr>
              <a:t>Score each item on a 7-point scale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993300"/>
                </a:solidFill>
              </a:rPr>
              <a:t>Check for each item the guidelines for scoring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rgbClr val="993300"/>
                </a:solidFill>
              </a:rPr>
              <a:t>Check if every item has a score filled in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CC6600"/>
                </a:solidFill>
              </a:rPr>
              <a:t>Push the submit button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CC6600"/>
                </a:solidFill>
              </a:rPr>
              <a:t>And an Analysis rolls out</a:t>
            </a:r>
            <a:endParaRPr lang="en-GB" sz="2400" dirty="0">
              <a:solidFill>
                <a:srgbClr val="CC66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1600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6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469512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TESS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in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practice</a:t>
            </a:r>
            <a:endParaRPr lang="en-GB" dirty="0"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740336" y="1835696"/>
            <a:ext cx="554461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C6600"/>
                </a:solidFill>
              </a:rPr>
              <a:t>Analysis explained</a:t>
            </a:r>
          </a:p>
          <a:p>
            <a:endParaRPr lang="en-GB" sz="2400" b="1" dirty="0" smtClean="0">
              <a:solidFill>
                <a:srgbClr val="CC6600"/>
              </a:solidFill>
            </a:endParaRPr>
          </a:p>
          <a:p>
            <a:r>
              <a:rPr lang="en-GB" sz="2000" dirty="0" smtClean="0">
                <a:solidFill>
                  <a:srgbClr val="CC6600"/>
                </a:solidFill>
              </a:rPr>
              <a:t>You find:</a:t>
            </a:r>
            <a:endParaRPr lang="en-GB" sz="2000" dirty="0">
              <a:solidFill>
                <a:srgbClr val="9933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C6600"/>
                </a:solidFill>
              </a:rPr>
              <a:t>first the administration details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C6600"/>
                </a:solidFill>
              </a:rPr>
              <a:t>Second a percentile norm score for Ego strength is measured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C6600"/>
                </a:solidFill>
              </a:rPr>
              <a:t>Followed by a general description belonging to children with this amount of ego strength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C6600"/>
                </a:solidFill>
              </a:rPr>
              <a:t>Thereafter the scores on the subscales in colour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C6600"/>
                </a:solidFill>
              </a:rPr>
              <a:t>Then the pattern of the scoring on the subscales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C6600"/>
                </a:solidFill>
              </a:rPr>
              <a:t>Last a general explanation of the score pattern</a:t>
            </a:r>
          </a:p>
        </p:txBody>
      </p:sp>
    </p:spTree>
    <p:extLst>
      <p:ext uri="{BB962C8B-B14F-4D97-AF65-F5344CB8AC3E}">
        <p14:creationId xmlns:p14="http://schemas.microsoft.com/office/powerpoint/2010/main" val="146802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04" y="107505"/>
            <a:ext cx="6294437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15" y="2550146"/>
            <a:ext cx="6294437" cy="310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8" y="5436098"/>
            <a:ext cx="61118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7" y="6660233"/>
            <a:ext cx="6188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2" y="6928923"/>
            <a:ext cx="62261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fgeronde rechthoek 3"/>
          <p:cNvSpPr/>
          <p:nvPr/>
        </p:nvSpPr>
        <p:spPr>
          <a:xfrm>
            <a:off x="359790" y="1115616"/>
            <a:ext cx="1527233" cy="504056"/>
          </a:xfrm>
          <a:prstGeom prst="roundRect">
            <a:avLst/>
          </a:prstGeom>
          <a:noFill/>
          <a:ln w="571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310747" y="2507805"/>
            <a:ext cx="2326166" cy="696044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Afgeronde rechthoek 5"/>
          <p:cNvSpPr/>
          <p:nvPr/>
        </p:nvSpPr>
        <p:spPr>
          <a:xfrm>
            <a:off x="310746" y="5436096"/>
            <a:ext cx="1318054" cy="72008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Afgeronde rechthoek 6"/>
          <p:cNvSpPr/>
          <p:nvPr/>
        </p:nvSpPr>
        <p:spPr>
          <a:xfrm>
            <a:off x="310746" y="6480672"/>
            <a:ext cx="2614198" cy="448251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469512"/>
          </a:xfrm>
        </p:spPr>
        <p:txBody>
          <a:bodyPr/>
          <a:lstStyle/>
          <a:p>
            <a:pPr algn="ctr"/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TESS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in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practice</a:t>
            </a:r>
            <a:endParaRPr lang="en-GB" dirty="0"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740336" y="1835696"/>
            <a:ext cx="554461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CC6600"/>
                </a:solidFill>
              </a:rPr>
              <a:t>Analysis explained</a:t>
            </a:r>
          </a:p>
          <a:p>
            <a:endParaRPr lang="en-GB" sz="2400" b="1" dirty="0" smtClean="0">
              <a:solidFill>
                <a:srgbClr val="CC6600"/>
              </a:solidFill>
            </a:endParaRPr>
          </a:p>
          <a:p>
            <a:r>
              <a:rPr lang="en-GB" sz="2000" dirty="0" smtClean="0">
                <a:solidFill>
                  <a:srgbClr val="CC6600"/>
                </a:solidFill>
              </a:rPr>
              <a:t>Example of a Peak Pattern </a:t>
            </a:r>
            <a:r>
              <a:rPr lang="en-GB" sz="1400" dirty="0" smtClean="0">
                <a:solidFill>
                  <a:srgbClr val="CC6600"/>
                </a:solidFill>
              </a:rPr>
              <a:t>(next slide)</a:t>
            </a:r>
          </a:p>
          <a:p>
            <a:endParaRPr lang="en-GB" sz="2000" dirty="0">
              <a:solidFill>
                <a:srgbClr val="CC66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C6600"/>
                </a:solidFill>
              </a:rPr>
              <a:t>The scores on the subscales differ largely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C6600"/>
                </a:solidFill>
              </a:rPr>
              <a:t>Provides </a:t>
            </a:r>
            <a:r>
              <a:rPr lang="en-GB" sz="2000" dirty="0" err="1" smtClean="0">
                <a:solidFill>
                  <a:srgbClr val="CC6600"/>
                </a:solidFill>
              </a:rPr>
              <a:t>guideliness</a:t>
            </a:r>
            <a:r>
              <a:rPr lang="en-GB" sz="2000" dirty="0" smtClean="0">
                <a:solidFill>
                  <a:srgbClr val="CC6600"/>
                </a:solidFill>
              </a:rPr>
              <a:t> for treatment goals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CC6600"/>
                </a:solidFill>
              </a:rPr>
              <a:t>Risk of overestimating a child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CC6600"/>
              </a:solidFill>
            </a:endParaRPr>
          </a:p>
          <a:p>
            <a:endParaRPr lang="en-GB" sz="2000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32656" y="395536"/>
            <a:ext cx="6172200" cy="1524000"/>
          </a:xfrm>
        </p:spPr>
        <p:txBody>
          <a:bodyPr>
            <a:normAutofit/>
          </a:bodyPr>
          <a:lstStyle/>
          <a:p>
            <a:pPr algn="ctr"/>
            <a:r>
              <a:rPr lang="nl-NL" sz="660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TESS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endParaRPr lang="nl-NL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nl-NL" altLang="nl-NL" sz="2400" dirty="0" err="1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Administering</a:t>
            </a:r>
            <a:endParaRPr lang="nl-NL" altLang="nl-NL" sz="2400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nl-NL" alt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0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Show </a:t>
            </a:r>
            <a:r>
              <a:rPr lang="nl-NL" altLang="nl-NL" sz="2000" dirty="0" err="1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round</a:t>
            </a:r>
            <a:r>
              <a:rPr lang="nl-NL" altLang="nl-NL" sz="20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altLang="nl-NL" sz="20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</a:p>
          <a:p>
            <a:endParaRPr lang="nl-NL" altLang="nl-NL" sz="2000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0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Building of </a:t>
            </a:r>
            <a:r>
              <a:rPr lang="nl-NL" altLang="nl-NL" sz="2000" dirty="0" err="1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altLang="nl-NL" sz="20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hut</a:t>
            </a:r>
          </a:p>
          <a:p>
            <a:endParaRPr lang="nl-NL" altLang="nl-NL" sz="2000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0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Decorating </a:t>
            </a:r>
            <a:r>
              <a:rPr lang="nl-NL" altLang="nl-NL" sz="2000" dirty="0" err="1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altLang="nl-NL" sz="20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hut</a:t>
            </a:r>
          </a:p>
          <a:p>
            <a:endParaRPr lang="nl-NL" altLang="nl-NL" sz="2000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000" dirty="0" err="1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lang="nl-NL" altLang="nl-NL" sz="20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figures</a:t>
            </a:r>
            <a:r>
              <a:rPr lang="nl-NL" altLang="nl-NL" sz="20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altLang="nl-NL" sz="20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story</a:t>
            </a:r>
          </a:p>
          <a:p>
            <a:endParaRPr lang="nl-NL" altLang="nl-NL" sz="2000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altLang="nl-NL" sz="2000" dirty="0" err="1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Acting</a:t>
            </a:r>
            <a:r>
              <a:rPr lang="nl-NL" altLang="nl-NL" sz="20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out </a:t>
            </a:r>
            <a:r>
              <a:rPr lang="nl-NL" altLang="nl-NL" sz="2000" dirty="0" err="1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altLang="nl-NL" sz="2000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story </a:t>
            </a:r>
            <a:r>
              <a:rPr lang="nl-NL" altLang="nl-NL" sz="2000" dirty="0" err="1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told</a:t>
            </a:r>
            <a:r>
              <a:rPr lang="nl-NL" altLang="nl-NL" sz="2000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nl-NL" altLang="nl-NL" sz="2000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2000" dirty="0" err="1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</a:t>
            </a:r>
            <a:r>
              <a:rPr lang="nl-NL" altLang="nl-NL" sz="2000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nl-NL" altLang="nl-NL" sz="2000" dirty="0" err="1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demand</a:t>
            </a:r>
            <a:endParaRPr lang="nl-NL" altLang="nl-NL" sz="2000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nl-NL" sz="2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0" y="467544"/>
            <a:ext cx="1704964" cy="141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42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48" y="7194071"/>
            <a:ext cx="626427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0" y="2699794"/>
            <a:ext cx="6302375" cy="409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107504"/>
            <a:ext cx="62865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8" y="6948266"/>
            <a:ext cx="382587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fgeronde rechthoek 3"/>
          <p:cNvSpPr/>
          <p:nvPr/>
        </p:nvSpPr>
        <p:spPr>
          <a:xfrm>
            <a:off x="423848" y="6792369"/>
            <a:ext cx="2861137" cy="401703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Afgeronde rechthoek 4"/>
          <p:cNvSpPr/>
          <p:nvPr/>
        </p:nvSpPr>
        <p:spPr>
          <a:xfrm>
            <a:off x="260649" y="2699792"/>
            <a:ext cx="2304256" cy="720080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4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rgbClr val="993300"/>
                </a:solidFill>
              </a:rPr>
              <a:t>For drama therapists:</a:t>
            </a:r>
            <a:r>
              <a:rPr lang="en-GB" dirty="0" smtClean="0">
                <a:solidFill>
                  <a:srgbClr val="CC6600"/>
                </a:solidFill>
              </a:rPr>
              <a:t> </a:t>
            </a:r>
          </a:p>
          <a:p>
            <a:pPr marL="109728" indent="0">
              <a:buNone/>
            </a:pPr>
            <a:endParaRPr lang="en-GB" sz="2200" dirty="0" smtClean="0">
              <a:solidFill>
                <a:srgbClr val="CC6600"/>
              </a:solidFill>
            </a:endParaRPr>
          </a:p>
          <a:p>
            <a:pPr marL="109728" indent="0">
              <a:buNone/>
            </a:pPr>
            <a:r>
              <a:rPr lang="en-GB" sz="2200" dirty="0" smtClean="0">
                <a:solidFill>
                  <a:srgbClr val="CC6600"/>
                </a:solidFill>
              </a:rPr>
              <a:t>so inspiring and rewarding and exciting to work with </a:t>
            </a:r>
          </a:p>
          <a:p>
            <a:pPr lvl="1"/>
            <a:r>
              <a:rPr lang="en-GB" sz="2100" dirty="0" smtClean="0">
                <a:solidFill>
                  <a:srgbClr val="993300"/>
                </a:solidFill>
              </a:rPr>
              <a:t>Every hut is different</a:t>
            </a:r>
            <a:br>
              <a:rPr lang="en-GB" sz="2100" dirty="0" smtClean="0">
                <a:solidFill>
                  <a:srgbClr val="993300"/>
                </a:solidFill>
              </a:rPr>
            </a:br>
            <a:r>
              <a:rPr lang="en-GB" sz="2100" dirty="0" smtClean="0">
                <a:solidFill>
                  <a:srgbClr val="993300"/>
                </a:solidFill>
              </a:rPr>
              <a:t>Outcome is clear</a:t>
            </a:r>
          </a:p>
          <a:p>
            <a:pPr lvl="1"/>
            <a:r>
              <a:rPr lang="en-GB" sz="2100" dirty="0" smtClean="0">
                <a:solidFill>
                  <a:srgbClr val="993300"/>
                </a:solidFill>
              </a:rPr>
              <a:t>Guidelines for treatment goals</a:t>
            </a:r>
          </a:p>
          <a:p>
            <a:endParaRPr lang="en-GB" dirty="0" smtClean="0">
              <a:solidFill>
                <a:srgbClr val="CC6600"/>
              </a:solidFill>
            </a:endParaRPr>
          </a:p>
          <a:p>
            <a:r>
              <a:rPr lang="en-GB" dirty="0" smtClean="0">
                <a:solidFill>
                  <a:srgbClr val="993300"/>
                </a:solidFill>
              </a:rPr>
              <a:t>For colleagues:</a:t>
            </a:r>
          </a:p>
          <a:p>
            <a:pPr marL="109728" indent="0">
              <a:buNone/>
            </a:pPr>
            <a:endParaRPr lang="en-GB" sz="2200" dirty="0" smtClean="0">
              <a:solidFill>
                <a:srgbClr val="CC6600"/>
              </a:solidFill>
            </a:endParaRPr>
          </a:p>
          <a:p>
            <a:pPr marL="109728" indent="0">
              <a:buNone/>
            </a:pPr>
            <a:r>
              <a:rPr lang="en-GB" sz="2200" dirty="0" smtClean="0">
                <a:solidFill>
                  <a:srgbClr val="CC6600"/>
                </a:solidFill>
              </a:rPr>
              <a:t>Growing ask for TESS administrations of colleagues from other disciplines because easy communication about the outcome</a:t>
            </a:r>
          </a:p>
          <a:p>
            <a:pPr marL="109728" indent="0">
              <a:buNone/>
            </a:pPr>
            <a:endParaRPr lang="en-GB" dirty="0" smtClean="0">
              <a:solidFill>
                <a:srgbClr val="CC6600"/>
              </a:solidFill>
            </a:endParaRPr>
          </a:p>
          <a:p>
            <a:r>
              <a:rPr lang="en-GB" dirty="0" smtClean="0">
                <a:solidFill>
                  <a:srgbClr val="993300"/>
                </a:solidFill>
              </a:rPr>
              <a:t>For clients:</a:t>
            </a:r>
          </a:p>
          <a:p>
            <a:pPr marL="109728" indent="0">
              <a:buNone/>
            </a:pPr>
            <a:endParaRPr lang="en-GB" sz="2200" dirty="0" smtClean="0">
              <a:solidFill>
                <a:srgbClr val="CC6600"/>
              </a:solidFill>
            </a:endParaRPr>
          </a:p>
          <a:p>
            <a:pPr marL="109728" indent="0">
              <a:buNone/>
            </a:pPr>
            <a:r>
              <a:rPr lang="en-GB" sz="2200" dirty="0" smtClean="0">
                <a:solidFill>
                  <a:srgbClr val="CC6600"/>
                </a:solidFill>
              </a:rPr>
              <a:t>Doesn’t feel like being measured, for most of the children it is play and fun</a:t>
            </a:r>
          </a:p>
          <a:p>
            <a:endParaRPr lang="en-GB" dirty="0">
              <a:solidFill>
                <a:srgbClr val="CC6600"/>
              </a:solidFill>
            </a:endParaRPr>
          </a:p>
          <a:p>
            <a:r>
              <a:rPr lang="en-GB" dirty="0" smtClean="0">
                <a:solidFill>
                  <a:srgbClr val="993300"/>
                </a:solidFill>
              </a:rPr>
              <a:t>For parents:</a:t>
            </a:r>
          </a:p>
          <a:p>
            <a:pPr marL="109728" indent="0">
              <a:buNone/>
            </a:pPr>
            <a:endParaRPr lang="en-GB" sz="2200" dirty="0" smtClean="0">
              <a:solidFill>
                <a:srgbClr val="CC6600"/>
              </a:solidFill>
            </a:endParaRPr>
          </a:p>
          <a:p>
            <a:pPr marL="109728" indent="0">
              <a:buNone/>
            </a:pPr>
            <a:r>
              <a:rPr lang="en-GB" sz="2200" dirty="0" smtClean="0">
                <a:solidFill>
                  <a:srgbClr val="CC6600"/>
                </a:solidFill>
              </a:rPr>
              <a:t>Gives detailed insight and better understanding of (the psycho-social development of) their child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400" dirty="0">
                <a:solidFill>
                  <a:schemeClr val="accent1">
                    <a:lumMod val="50000"/>
                  </a:schemeClr>
                </a:solidFill>
                <a:effectLst/>
              </a:rPr>
              <a:t>TESS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  <a:effectLst/>
              </a:rPr>
              <a:t>in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</a:rPr>
              <a:t> practice</a:t>
            </a:r>
            <a:endParaRPr lang="nl-NL" sz="4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>
                <a:solidFill>
                  <a:srgbClr val="CC6600"/>
                </a:solidFill>
              </a:rPr>
              <a:t>At all 5 courses for drama therapy</a:t>
            </a:r>
          </a:p>
          <a:p>
            <a:endParaRPr lang="en-GB" dirty="0">
              <a:solidFill>
                <a:srgbClr val="CC6600"/>
              </a:solidFill>
            </a:endParaRPr>
          </a:p>
          <a:p>
            <a:r>
              <a:rPr lang="en-GB" sz="2000" dirty="0" smtClean="0">
                <a:solidFill>
                  <a:srgbClr val="CC6600"/>
                </a:solidFill>
              </a:rPr>
              <a:t>About diagnostics in therapy</a:t>
            </a:r>
          </a:p>
          <a:p>
            <a:pPr lvl="1"/>
            <a:r>
              <a:rPr lang="en-GB" sz="1600" dirty="0" smtClean="0">
                <a:solidFill>
                  <a:srgbClr val="CC6600"/>
                </a:solidFill>
              </a:rPr>
              <a:t>In a broader sense</a:t>
            </a:r>
          </a:p>
          <a:p>
            <a:pPr lvl="1"/>
            <a:r>
              <a:rPr lang="en-GB" sz="1600" dirty="0" smtClean="0">
                <a:solidFill>
                  <a:srgbClr val="CC6600"/>
                </a:solidFill>
              </a:rPr>
              <a:t>in drama therapy</a:t>
            </a:r>
          </a:p>
          <a:p>
            <a:endParaRPr lang="en-GB" sz="2000" dirty="0" smtClean="0">
              <a:solidFill>
                <a:srgbClr val="CC6600"/>
              </a:solidFill>
            </a:endParaRPr>
          </a:p>
          <a:p>
            <a:r>
              <a:rPr lang="en-GB" sz="2000" dirty="0" smtClean="0">
                <a:solidFill>
                  <a:srgbClr val="CC6600"/>
                </a:solidFill>
              </a:rPr>
              <a:t>Training the students in use of the underlying theoretical principles of the </a:t>
            </a:r>
            <a:r>
              <a:rPr lang="en-GB" sz="2000" dirty="0">
                <a:solidFill>
                  <a:srgbClr val="CC6600"/>
                </a:solidFill>
              </a:rPr>
              <a:t>T</a:t>
            </a:r>
            <a:r>
              <a:rPr lang="en-GB" sz="2000" dirty="0" smtClean="0">
                <a:solidFill>
                  <a:srgbClr val="CC6600"/>
                </a:solidFill>
              </a:rPr>
              <a:t>ESS</a:t>
            </a:r>
          </a:p>
          <a:p>
            <a:pPr lvl="1"/>
            <a:endParaRPr lang="en-GB" sz="1600" dirty="0" smtClean="0">
              <a:solidFill>
                <a:srgbClr val="CC6600"/>
              </a:solidFill>
            </a:endParaRPr>
          </a:p>
          <a:p>
            <a:pPr lvl="1"/>
            <a:r>
              <a:rPr lang="en-GB" sz="1600" dirty="0" smtClean="0">
                <a:solidFill>
                  <a:srgbClr val="CC6600"/>
                </a:solidFill>
              </a:rPr>
              <a:t>Observation on the four levels of expression</a:t>
            </a:r>
          </a:p>
          <a:p>
            <a:pPr lvl="1"/>
            <a:r>
              <a:rPr lang="en-GB" sz="1600" dirty="0" smtClean="0">
                <a:solidFill>
                  <a:srgbClr val="CC6600"/>
                </a:solidFill>
              </a:rPr>
              <a:t>Play on demand (directed by child) </a:t>
            </a:r>
          </a:p>
          <a:p>
            <a:pPr lvl="1"/>
            <a:endParaRPr lang="en-GB" dirty="0" smtClean="0">
              <a:solidFill>
                <a:srgbClr val="CC6600"/>
              </a:solidFill>
            </a:endParaRPr>
          </a:p>
          <a:p>
            <a:r>
              <a:rPr lang="en-GB" sz="2000" dirty="0" smtClean="0">
                <a:solidFill>
                  <a:srgbClr val="CC6600"/>
                </a:solidFill>
              </a:rPr>
              <a:t>Research skills</a:t>
            </a:r>
          </a:p>
          <a:p>
            <a:pPr lvl="1"/>
            <a:endParaRPr lang="en-GB" sz="1600" dirty="0">
              <a:solidFill>
                <a:srgbClr val="CC6600"/>
              </a:solidFill>
            </a:endParaRPr>
          </a:p>
          <a:p>
            <a:pPr lvl="1"/>
            <a:r>
              <a:rPr lang="en-GB" sz="1600" dirty="0" smtClean="0">
                <a:solidFill>
                  <a:srgbClr val="CC6600"/>
                </a:solidFill>
              </a:rPr>
              <a:t>Curiosity</a:t>
            </a:r>
          </a:p>
          <a:p>
            <a:pPr lvl="1"/>
            <a:r>
              <a:rPr lang="en-GB" sz="1600" dirty="0" smtClean="0">
                <a:solidFill>
                  <a:srgbClr val="CC6600"/>
                </a:solidFill>
              </a:rPr>
              <a:t>Perseverance: step by step</a:t>
            </a:r>
          </a:p>
          <a:p>
            <a:pPr lvl="1"/>
            <a:r>
              <a:rPr lang="en-GB" sz="1600" dirty="0" smtClean="0">
                <a:solidFill>
                  <a:srgbClr val="CC6600"/>
                </a:solidFill>
              </a:rPr>
              <a:t>Motivation by example</a:t>
            </a:r>
          </a:p>
          <a:p>
            <a:pPr lvl="1"/>
            <a:endParaRPr lang="en-GB" sz="1600" dirty="0" smtClean="0">
              <a:solidFill>
                <a:srgbClr val="CC6600"/>
              </a:solidFill>
            </a:endParaRPr>
          </a:p>
          <a:p>
            <a:pPr marL="109728" indent="0">
              <a:buNone/>
            </a:pPr>
            <a:endParaRPr lang="en-GB" dirty="0" smtClean="0">
              <a:solidFill>
                <a:srgbClr val="CC6600"/>
              </a:solidFill>
            </a:endParaRPr>
          </a:p>
          <a:p>
            <a:endParaRPr lang="en-GB" dirty="0" smtClean="0">
              <a:solidFill>
                <a:srgbClr val="CC66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Education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on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 the TESS</a:t>
            </a:r>
            <a:endParaRPr lang="nl-NL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68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sz="2400" dirty="0" smtClean="0">
                <a:solidFill>
                  <a:srgbClr val="CC6600"/>
                </a:solidFill>
              </a:rPr>
              <a:t>TESS Course for drama therapists</a:t>
            </a:r>
            <a:endParaRPr lang="en-GB" sz="2000" dirty="0" smtClean="0">
              <a:solidFill>
                <a:srgbClr val="CC6600"/>
              </a:solidFill>
            </a:endParaRPr>
          </a:p>
          <a:p>
            <a:endParaRPr lang="en-GB" sz="2000" dirty="0">
              <a:solidFill>
                <a:srgbClr val="CC6600"/>
              </a:solidFill>
            </a:endParaRPr>
          </a:p>
          <a:p>
            <a:endParaRPr lang="en-GB" sz="2000" dirty="0" smtClean="0">
              <a:solidFill>
                <a:srgbClr val="CC6600"/>
              </a:solidFill>
            </a:endParaRPr>
          </a:p>
          <a:p>
            <a:r>
              <a:rPr lang="en-GB" sz="2000" dirty="0" smtClean="0">
                <a:solidFill>
                  <a:srgbClr val="CC6600"/>
                </a:solidFill>
              </a:rPr>
              <a:t>Theoretical framework of the TESS</a:t>
            </a:r>
          </a:p>
          <a:p>
            <a:pPr lvl="1"/>
            <a:r>
              <a:rPr lang="en-GB" sz="1600" dirty="0" smtClean="0">
                <a:solidFill>
                  <a:srgbClr val="CC6600"/>
                </a:solidFill>
              </a:rPr>
              <a:t>Of the used constructs</a:t>
            </a:r>
          </a:p>
          <a:p>
            <a:pPr lvl="1"/>
            <a:r>
              <a:rPr lang="en-GB" sz="1600" dirty="0" smtClean="0">
                <a:solidFill>
                  <a:srgbClr val="CC6600"/>
                </a:solidFill>
              </a:rPr>
              <a:t>Of the psychometric features of The TESS</a:t>
            </a:r>
          </a:p>
          <a:p>
            <a:pPr lvl="1"/>
            <a:endParaRPr lang="en-GB" sz="1600" dirty="0">
              <a:solidFill>
                <a:srgbClr val="CC6600"/>
              </a:solidFill>
            </a:endParaRPr>
          </a:p>
          <a:p>
            <a:r>
              <a:rPr lang="en-GB" sz="2000" dirty="0" smtClean="0">
                <a:solidFill>
                  <a:srgbClr val="CC6600"/>
                </a:solidFill>
              </a:rPr>
              <a:t>Training the drama therapists in </a:t>
            </a:r>
            <a:r>
              <a:rPr lang="en-GB" sz="2000" dirty="0">
                <a:solidFill>
                  <a:srgbClr val="CC6600"/>
                </a:solidFill>
              </a:rPr>
              <a:t>use of the underlying theoretical principles of the TESS</a:t>
            </a:r>
          </a:p>
          <a:p>
            <a:pPr lvl="1"/>
            <a:endParaRPr lang="en-GB" sz="1600" dirty="0">
              <a:solidFill>
                <a:srgbClr val="CC6600"/>
              </a:solidFill>
            </a:endParaRPr>
          </a:p>
          <a:p>
            <a:pPr lvl="1"/>
            <a:r>
              <a:rPr lang="en-GB" sz="1600" dirty="0">
                <a:solidFill>
                  <a:srgbClr val="CC6600"/>
                </a:solidFill>
              </a:rPr>
              <a:t>Observation on the four levels of expression</a:t>
            </a:r>
          </a:p>
          <a:p>
            <a:pPr lvl="1"/>
            <a:r>
              <a:rPr lang="en-GB" sz="1600" dirty="0">
                <a:solidFill>
                  <a:srgbClr val="CC6600"/>
                </a:solidFill>
              </a:rPr>
              <a:t>Play on demand (directed by child)</a:t>
            </a:r>
            <a:endParaRPr lang="en-GB" sz="2000" dirty="0" smtClean="0">
              <a:solidFill>
                <a:srgbClr val="CC6600"/>
              </a:solidFill>
            </a:endParaRPr>
          </a:p>
          <a:p>
            <a:pPr lvl="1"/>
            <a:endParaRPr lang="en-GB" sz="2000" dirty="0">
              <a:solidFill>
                <a:srgbClr val="CC6600"/>
              </a:solidFill>
            </a:endParaRPr>
          </a:p>
          <a:p>
            <a:r>
              <a:rPr lang="en-GB" sz="2000" dirty="0" smtClean="0">
                <a:solidFill>
                  <a:srgbClr val="CC6600"/>
                </a:solidFill>
              </a:rPr>
              <a:t>Training </a:t>
            </a:r>
            <a:r>
              <a:rPr lang="en-GB" sz="2000" dirty="0">
                <a:solidFill>
                  <a:srgbClr val="CC6600"/>
                </a:solidFill>
              </a:rPr>
              <a:t>the </a:t>
            </a:r>
            <a:r>
              <a:rPr lang="en-GB" sz="2000" dirty="0" smtClean="0">
                <a:solidFill>
                  <a:srgbClr val="CC6600"/>
                </a:solidFill>
              </a:rPr>
              <a:t>drama therapists in administering and scoring of </a:t>
            </a:r>
            <a:r>
              <a:rPr lang="en-GB" sz="2000" dirty="0">
                <a:solidFill>
                  <a:srgbClr val="CC6600"/>
                </a:solidFill>
              </a:rPr>
              <a:t>the </a:t>
            </a:r>
            <a:r>
              <a:rPr lang="en-GB" sz="2000" dirty="0" smtClean="0">
                <a:solidFill>
                  <a:srgbClr val="CC6600"/>
                </a:solidFill>
              </a:rPr>
              <a:t>TESS</a:t>
            </a:r>
            <a:endParaRPr lang="nl-NL" dirty="0"/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Education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 on the TESS</a:t>
            </a:r>
            <a:endParaRPr lang="nl-NL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GB" sz="2000" dirty="0" smtClean="0">
              <a:solidFill>
                <a:srgbClr val="CC6600"/>
              </a:solidFill>
            </a:endParaRPr>
          </a:p>
          <a:p>
            <a:pPr marL="109728" indent="0">
              <a:buNone/>
            </a:pPr>
            <a:r>
              <a:rPr lang="en-GB" sz="2000" dirty="0" smtClean="0">
                <a:solidFill>
                  <a:srgbClr val="CC6600"/>
                </a:solidFill>
              </a:rPr>
              <a:t>At the end of the course there will be an individual exam in which two aspects will be assessed:</a:t>
            </a:r>
          </a:p>
          <a:p>
            <a:pPr marL="109728" indent="0">
              <a:buNone/>
            </a:pPr>
            <a:endParaRPr lang="en-GB" sz="2000" dirty="0">
              <a:solidFill>
                <a:srgbClr val="CC6600"/>
              </a:solidFill>
            </a:endParaRPr>
          </a:p>
          <a:p>
            <a:r>
              <a:rPr lang="en-GB" sz="2000" dirty="0" smtClean="0">
                <a:solidFill>
                  <a:srgbClr val="CC6600"/>
                </a:solidFill>
              </a:rPr>
              <a:t>TESS administration according to protocol</a:t>
            </a:r>
          </a:p>
          <a:p>
            <a:endParaRPr lang="en-GB" sz="2000" dirty="0">
              <a:solidFill>
                <a:srgbClr val="CC6600"/>
              </a:solidFill>
            </a:endParaRPr>
          </a:p>
          <a:p>
            <a:r>
              <a:rPr lang="en-GB" sz="2000" dirty="0" smtClean="0">
                <a:solidFill>
                  <a:srgbClr val="CC6600"/>
                </a:solidFill>
              </a:rPr>
              <a:t>Interrater reliability ICC ≥ .80</a:t>
            </a:r>
          </a:p>
          <a:p>
            <a:pPr marL="109728" indent="0">
              <a:buNone/>
            </a:pPr>
            <a:r>
              <a:rPr lang="en-GB" sz="2000" dirty="0">
                <a:solidFill>
                  <a:srgbClr val="CC6600"/>
                </a:solidFill>
              </a:rPr>
              <a:t> </a:t>
            </a:r>
            <a:r>
              <a:rPr lang="en-GB" sz="2000" dirty="0" smtClean="0">
                <a:solidFill>
                  <a:srgbClr val="CC6600"/>
                </a:solidFill>
              </a:rPr>
              <a:t>                </a:t>
            </a:r>
            <a:r>
              <a:rPr lang="en-GB" sz="1600" dirty="0" smtClean="0">
                <a:solidFill>
                  <a:srgbClr val="CC6600"/>
                </a:solidFill>
              </a:rPr>
              <a:t>type absolute agreement</a:t>
            </a:r>
            <a:endParaRPr lang="en-GB" sz="2000" dirty="0" smtClean="0">
              <a:solidFill>
                <a:srgbClr val="CC6600"/>
              </a:solidFill>
            </a:endParaRPr>
          </a:p>
          <a:p>
            <a:pPr marL="109728" indent="0">
              <a:buNone/>
            </a:pPr>
            <a:endParaRPr lang="en-GB" sz="2000" dirty="0" smtClean="0">
              <a:solidFill>
                <a:srgbClr val="CC6600"/>
              </a:solidFill>
            </a:endParaRPr>
          </a:p>
          <a:p>
            <a:pPr marL="109728" indent="0">
              <a:buNone/>
            </a:pPr>
            <a:r>
              <a:rPr lang="en-GB" sz="2000" dirty="0" smtClean="0">
                <a:solidFill>
                  <a:srgbClr val="CC6600"/>
                </a:solidFill>
              </a:rPr>
              <a:t>If you pass the exam, you get certified and are  licenced to use the TESS for two years without any costs.</a:t>
            </a:r>
          </a:p>
          <a:p>
            <a:pPr marL="109728" indent="0">
              <a:buNone/>
            </a:pPr>
            <a:r>
              <a:rPr lang="en-GB" sz="2000" dirty="0" smtClean="0">
                <a:solidFill>
                  <a:srgbClr val="CC6600"/>
                </a:solidFill>
              </a:rPr>
              <a:t>After two years a check on the Interrater reliability will take place… and after that you can use the TESS for free… </a:t>
            </a:r>
          </a:p>
          <a:p>
            <a:pPr marL="109728" indent="0">
              <a:buNone/>
            </a:pPr>
            <a:r>
              <a:rPr lang="en-GB" sz="2000" dirty="0">
                <a:solidFill>
                  <a:srgbClr val="CC6600"/>
                </a:solidFill>
              </a:rPr>
              <a:t> </a:t>
            </a:r>
            <a:r>
              <a:rPr lang="en-GB" sz="2000" dirty="0" smtClean="0">
                <a:solidFill>
                  <a:srgbClr val="CC6600"/>
                </a:solidFill>
              </a:rPr>
              <a:t>                                          for ever </a:t>
            </a:r>
            <a:r>
              <a:rPr lang="en-GB" sz="2000" dirty="0" smtClean="0">
                <a:solidFill>
                  <a:srgbClr val="CC6600"/>
                </a:solidFill>
                <a:sym typeface="Wingdings" panose="05000000000000000000" pitchFamily="2" charset="2"/>
              </a:rPr>
              <a:t></a:t>
            </a:r>
            <a:endParaRPr lang="en-GB" sz="2000" dirty="0">
              <a:solidFill>
                <a:srgbClr val="CC6600"/>
              </a:solidFill>
            </a:endParaRPr>
          </a:p>
          <a:p>
            <a:pPr lvl="1"/>
            <a:endParaRPr lang="nl-NL" dirty="0"/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Education</a:t>
            </a:r>
            <a:r>
              <a:rPr lang="en-GB" sz="4000" dirty="0" smtClean="0">
                <a:solidFill>
                  <a:schemeClr val="accent1">
                    <a:lumMod val="50000"/>
                  </a:schemeClr>
                </a:solidFill>
              </a:rPr>
              <a:t> on the TESS</a:t>
            </a:r>
            <a:endParaRPr lang="nl-NL" sz="4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5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r>
              <a:rPr lang="en-GB" dirty="0" smtClean="0">
                <a:solidFill>
                  <a:srgbClr val="CC6600"/>
                </a:solidFill>
              </a:rPr>
              <a:t>So…</a:t>
            </a:r>
          </a:p>
          <a:p>
            <a:pPr marL="109728" indent="0" algn="ctr">
              <a:buNone/>
            </a:pPr>
            <a:endParaRPr lang="en-GB" dirty="0" smtClean="0">
              <a:solidFill>
                <a:srgbClr val="CC6600"/>
              </a:solidFill>
            </a:endParaRPr>
          </a:p>
          <a:p>
            <a:pPr marL="109728" indent="0" algn="ctr">
              <a:buNone/>
            </a:pPr>
            <a:r>
              <a:rPr lang="en-GB" b="1" dirty="0" smtClean="0">
                <a:solidFill>
                  <a:srgbClr val="CC6600"/>
                </a:solidFill>
              </a:rPr>
              <a:t>Long live the TESS</a:t>
            </a:r>
            <a:endParaRPr lang="en-GB" b="1" dirty="0">
              <a:solidFill>
                <a:srgbClr val="CC6600"/>
              </a:solidFill>
            </a:endParaRPr>
          </a:p>
          <a:p>
            <a:pPr marL="109728" indent="0" algn="ctr">
              <a:buNone/>
            </a:pPr>
            <a:r>
              <a:rPr lang="en-GB" sz="2000" dirty="0" smtClean="0">
                <a:solidFill>
                  <a:srgbClr val="CC6600"/>
                </a:solidFill>
              </a:rPr>
              <a:t>I’m so proud of my brainchild!!!!</a:t>
            </a:r>
          </a:p>
          <a:p>
            <a:pPr marL="109728" indent="0">
              <a:buNone/>
            </a:pPr>
            <a:endParaRPr lang="en-GB" dirty="0">
              <a:solidFill>
                <a:srgbClr val="CC6600"/>
              </a:solidFill>
            </a:endParaRPr>
          </a:p>
          <a:p>
            <a:pPr marL="109728" indent="0" algn="ctr">
              <a:buNone/>
            </a:pPr>
            <a:r>
              <a:rPr lang="en-GB" dirty="0" smtClean="0">
                <a:solidFill>
                  <a:srgbClr val="CC6600"/>
                </a:solidFill>
              </a:rPr>
              <a:t> </a:t>
            </a:r>
            <a:endParaRPr lang="en-GB" b="1" dirty="0">
              <a:solidFill>
                <a:srgbClr val="CC6600"/>
              </a:solidFill>
            </a:endParaRPr>
          </a:p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763" y="4499992"/>
            <a:ext cx="303653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7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028700" y="3000375"/>
            <a:ext cx="58293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</a:t>
            </a:r>
            <a:endParaRPr lang="en-US" sz="2800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2800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iving meaning</a:t>
            </a:r>
            <a:endParaRPr lang="en-US" sz="2800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800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thematic play</a:t>
            </a:r>
            <a:endParaRPr lang="en-US" sz="2800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66184"/>
            <a:ext cx="6172200" cy="211758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practice based knowledge</a:t>
            </a:r>
            <a:r>
              <a:rPr lang="en-US" sz="1600" b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b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600" b="0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720" y="1704230"/>
            <a:ext cx="5829300" cy="272375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Measured concept?</a:t>
            </a:r>
          </a:p>
          <a:p>
            <a:pPr>
              <a:buNone/>
            </a:pPr>
            <a:endParaRPr lang="en-US" b="1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sz="5100" b="1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Ego </a:t>
            </a:r>
            <a:r>
              <a:rPr lang="en-US" sz="5100" b="1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Strength</a:t>
            </a:r>
          </a:p>
          <a:p>
            <a:pPr eaLnBrk="1" hangingPunct="1"/>
            <a:endParaRPr lang="en-US" sz="5100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en-US" b="1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US" sz="4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levels of expression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4581128" y="4600576"/>
            <a:ext cx="914400" cy="5474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4581128" y="5057776"/>
            <a:ext cx="914400" cy="5223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4581128" y="5514976"/>
            <a:ext cx="914400" cy="56919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581128" y="5972176"/>
            <a:ext cx="914400" cy="5440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6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18439" grpId="0" animBg="1"/>
      <p:bldP spid="184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109728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altLang="nl-NL" sz="3600" dirty="0" err="1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developmental</a:t>
            </a:r>
            <a:r>
              <a:rPr lang="nl-NL" altLang="nl-NL" sz="3600" dirty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altLang="nl-NL" sz="3600" dirty="0" err="1" smtClean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dimensions</a:t>
            </a:r>
            <a:r>
              <a:rPr lang="nl-NL" altLang="nl-NL" sz="2400" dirty="0" smtClean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altLang="nl-NL" sz="2400" dirty="0" smtClean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2400" dirty="0" smtClean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nl-NL" altLang="nl-NL" sz="2400" dirty="0" smtClean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altLang="nl-NL" sz="1800" b="0" dirty="0" err="1" smtClean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based</a:t>
            </a:r>
            <a:r>
              <a:rPr lang="nl-NL" altLang="nl-NL" sz="1800" b="0" dirty="0" smtClean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nl-NL" altLang="nl-NL" sz="1800" b="0" dirty="0" err="1" smtClean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psycho-social</a:t>
            </a:r>
            <a:r>
              <a:rPr lang="nl-NL" altLang="nl-NL" sz="1800" b="0" dirty="0" smtClean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model of </a:t>
            </a:r>
            <a:r>
              <a:rPr lang="nl-NL" altLang="nl-NL" sz="1800" b="0" dirty="0" err="1" smtClean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Erikson</a:t>
            </a:r>
            <a:endParaRPr lang="nl-NL" sz="1800" b="0" dirty="0">
              <a:solidFill>
                <a:srgbClr val="9933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1029"/>
          <p:cNvGrpSpPr>
            <a:grpSpLocks/>
          </p:cNvGrpSpPr>
          <p:nvPr/>
        </p:nvGrpSpPr>
        <p:grpSpPr bwMode="auto">
          <a:xfrm>
            <a:off x="638432" y="3403638"/>
            <a:ext cx="1344853" cy="3887806"/>
            <a:chOff x="192" y="2418"/>
            <a:chExt cx="998" cy="2440"/>
          </a:xfrm>
        </p:grpSpPr>
        <p:sp>
          <p:nvSpPr>
            <p:cNvPr id="5" name="Text Box 1030"/>
            <p:cNvSpPr txBox="1">
              <a:spLocks noChangeArrowheads="1"/>
            </p:cNvSpPr>
            <p:nvPr/>
          </p:nvSpPr>
          <p:spPr bwMode="auto">
            <a:xfrm>
              <a:off x="192" y="2418"/>
              <a:ext cx="998" cy="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endParaRPr lang="en-US" altLang="nl-NL" sz="2000" i="0" dirty="0"/>
            </a:p>
            <a:p>
              <a:pPr algn="l"/>
              <a:r>
                <a:rPr lang="en-US" altLang="nl-NL" sz="2000" i="0" dirty="0">
                  <a:solidFill>
                    <a:srgbClr val="993300"/>
                  </a:solidFill>
                </a:rPr>
                <a:t>Basic Trust</a:t>
              </a:r>
            </a:p>
          </p:txBody>
        </p:sp>
        <p:sp>
          <p:nvSpPr>
            <p:cNvPr id="6" name="Text Box 1031"/>
            <p:cNvSpPr txBox="1">
              <a:spLocks noChangeArrowheads="1"/>
            </p:cNvSpPr>
            <p:nvPr/>
          </p:nvSpPr>
          <p:spPr bwMode="auto">
            <a:xfrm>
              <a:off x="192" y="3167"/>
              <a:ext cx="95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2000" i="0" dirty="0">
                  <a:solidFill>
                    <a:srgbClr val="993300"/>
                  </a:solidFill>
                </a:rPr>
                <a:t>Autonomy</a:t>
              </a:r>
            </a:p>
          </p:txBody>
        </p:sp>
        <p:sp>
          <p:nvSpPr>
            <p:cNvPr id="7" name="Text Box 1032"/>
            <p:cNvSpPr txBox="1">
              <a:spLocks noChangeArrowheads="1"/>
            </p:cNvSpPr>
            <p:nvPr/>
          </p:nvSpPr>
          <p:spPr bwMode="auto">
            <a:xfrm>
              <a:off x="192" y="3888"/>
              <a:ext cx="821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2000" i="0" dirty="0">
                  <a:solidFill>
                    <a:srgbClr val="993300"/>
                  </a:solidFill>
                </a:rPr>
                <a:t>Initiative</a:t>
              </a:r>
            </a:p>
          </p:txBody>
        </p:sp>
        <p:sp>
          <p:nvSpPr>
            <p:cNvPr id="8" name="Text Box 1033"/>
            <p:cNvSpPr txBox="1">
              <a:spLocks noChangeArrowheads="1"/>
            </p:cNvSpPr>
            <p:nvPr/>
          </p:nvSpPr>
          <p:spPr bwMode="auto">
            <a:xfrm>
              <a:off x="192" y="4607"/>
              <a:ext cx="770" cy="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2000" i="0" dirty="0">
                  <a:solidFill>
                    <a:srgbClr val="993300"/>
                  </a:solidFill>
                </a:rPr>
                <a:t>Industry</a:t>
              </a:r>
            </a:p>
          </p:txBody>
        </p:sp>
      </p:grpSp>
      <p:grpSp>
        <p:nvGrpSpPr>
          <p:cNvPr id="9" name="Group 1034"/>
          <p:cNvGrpSpPr>
            <a:grpSpLocks/>
          </p:cNvGrpSpPr>
          <p:nvPr/>
        </p:nvGrpSpPr>
        <p:grpSpPr bwMode="auto">
          <a:xfrm>
            <a:off x="2492896" y="3809348"/>
            <a:ext cx="3528392" cy="4198807"/>
            <a:chOff x="1152" y="2413"/>
            <a:chExt cx="1612" cy="2906"/>
          </a:xfrm>
        </p:grpSpPr>
        <p:sp>
          <p:nvSpPr>
            <p:cNvPr id="10" name="Text Box 1035"/>
            <p:cNvSpPr txBox="1">
              <a:spLocks noChangeArrowheads="1"/>
            </p:cNvSpPr>
            <p:nvPr/>
          </p:nvSpPr>
          <p:spPr bwMode="auto">
            <a:xfrm>
              <a:off x="1152" y="2413"/>
              <a:ext cx="1612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product</a:t>
              </a:r>
            </a:p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process</a:t>
              </a:r>
            </a:p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giving meaning</a:t>
              </a:r>
            </a:p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thematic play</a:t>
              </a:r>
            </a:p>
          </p:txBody>
        </p:sp>
        <p:grpSp>
          <p:nvGrpSpPr>
            <p:cNvPr id="11" name="Group 1036"/>
            <p:cNvGrpSpPr>
              <a:grpSpLocks/>
            </p:cNvGrpSpPr>
            <p:nvPr/>
          </p:nvGrpSpPr>
          <p:grpSpPr bwMode="auto">
            <a:xfrm>
              <a:off x="2256" y="2496"/>
              <a:ext cx="480" cy="576"/>
              <a:chOff x="2208" y="2784"/>
              <a:chExt cx="480" cy="576"/>
            </a:xfrm>
          </p:grpSpPr>
          <p:sp>
            <p:nvSpPr>
              <p:cNvPr id="30" name="Rectangle 1037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31" name="Rectangle 1038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32" name="Rectangle 1039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33" name="Rectangle 1040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  <p:sp>
          <p:nvSpPr>
            <p:cNvPr id="12" name="Text Box 1041"/>
            <p:cNvSpPr txBox="1">
              <a:spLocks noChangeArrowheads="1"/>
            </p:cNvSpPr>
            <p:nvPr/>
          </p:nvSpPr>
          <p:spPr bwMode="auto">
            <a:xfrm>
              <a:off x="1152" y="3132"/>
              <a:ext cx="1612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product</a:t>
              </a:r>
            </a:p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process</a:t>
              </a:r>
            </a:p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giving meaning</a:t>
              </a:r>
            </a:p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thematic play</a:t>
              </a:r>
            </a:p>
          </p:txBody>
        </p:sp>
        <p:grpSp>
          <p:nvGrpSpPr>
            <p:cNvPr id="13" name="Group 1042"/>
            <p:cNvGrpSpPr>
              <a:grpSpLocks/>
            </p:cNvGrpSpPr>
            <p:nvPr/>
          </p:nvGrpSpPr>
          <p:grpSpPr bwMode="auto">
            <a:xfrm>
              <a:off x="2256" y="3216"/>
              <a:ext cx="480" cy="576"/>
              <a:chOff x="2208" y="2784"/>
              <a:chExt cx="480" cy="576"/>
            </a:xfrm>
          </p:grpSpPr>
          <p:sp>
            <p:nvSpPr>
              <p:cNvPr id="26" name="Rectangle 1043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7" name="Rectangle 1044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8" name="Rectangle 1045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9" name="Rectangle 1046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  <p:sp>
          <p:nvSpPr>
            <p:cNvPr id="14" name="Text Box 1047"/>
            <p:cNvSpPr txBox="1">
              <a:spLocks noChangeArrowheads="1"/>
            </p:cNvSpPr>
            <p:nvPr/>
          </p:nvSpPr>
          <p:spPr bwMode="auto">
            <a:xfrm>
              <a:off x="1152" y="4573"/>
              <a:ext cx="1612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product</a:t>
              </a:r>
            </a:p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process</a:t>
              </a:r>
            </a:p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giving meaning</a:t>
              </a:r>
            </a:p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thematic play</a:t>
              </a:r>
            </a:p>
          </p:txBody>
        </p:sp>
        <p:grpSp>
          <p:nvGrpSpPr>
            <p:cNvPr id="15" name="Group 1048"/>
            <p:cNvGrpSpPr>
              <a:grpSpLocks/>
            </p:cNvGrpSpPr>
            <p:nvPr/>
          </p:nvGrpSpPr>
          <p:grpSpPr bwMode="auto">
            <a:xfrm>
              <a:off x="2256" y="4656"/>
              <a:ext cx="480" cy="576"/>
              <a:chOff x="2208" y="2784"/>
              <a:chExt cx="480" cy="576"/>
            </a:xfrm>
          </p:grpSpPr>
          <p:sp>
            <p:nvSpPr>
              <p:cNvPr id="22" name="Rectangle 1049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3" name="Rectangle 1050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4" name="Rectangle 1051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5" name="Rectangle 1052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  <p:sp>
          <p:nvSpPr>
            <p:cNvPr id="16" name="Text Box 1053"/>
            <p:cNvSpPr txBox="1">
              <a:spLocks noChangeArrowheads="1"/>
            </p:cNvSpPr>
            <p:nvPr/>
          </p:nvSpPr>
          <p:spPr bwMode="auto">
            <a:xfrm>
              <a:off x="1152" y="3853"/>
              <a:ext cx="1612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product</a:t>
              </a:r>
            </a:p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process</a:t>
              </a:r>
            </a:p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giving meaning</a:t>
              </a:r>
            </a:p>
            <a:p>
              <a:pPr algn="l"/>
              <a:r>
                <a:rPr lang="en-US" altLang="nl-NL" sz="1600" i="0" dirty="0">
                  <a:solidFill>
                    <a:srgbClr val="993300"/>
                  </a:solidFill>
                </a:rPr>
                <a:t>thematic play</a:t>
              </a:r>
            </a:p>
          </p:txBody>
        </p:sp>
        <p:grpSp>
          <p:nvGrpSpPr>
            <p:cNvPr id="17" name="Group 1054"/>
            <p:cNvGrpSpPr>
              <a:grpSpLocks/>
            </p:cNvGrpSpPr>
            <p:nvPr/>
          </p:nvGrpSpPr>
          <p:grpSpPr bwMode="auto">
            <a:xfrm>
              <a:off x="2256" y="3936"/>
              <a:ext cx="480" cy="576"/>
              <a:chOff x="2208" y="2784"/>
              <a:chExt cx="480" cy="576"/>
            </a:xfrm>
          </p:grpSpPr>
          <p:sp>
            <p:nvSpPr>
              <p:cNvPr id="18" name="Rectangle 1055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19" name="Rectangle 1056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0" name="Rectangle 1057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1" name="Rectangle 1058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</p:grpSp>
      <p:sp>
        <p:nvSpPr>
          <p:cNvPr id="34" name="Tekstvak 33"/>
          <p:cNvSpPr txBox="1"/>
          <p:nvPr/>
        </p:nvSpPr>
        <p:spPr>
          <a:xfrm>
            <a:off x="553951" y="2547731"/>
            <a:ext cx="387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Ego </a:t>
            </a:r>
            <a:r>
              <a:rPr lang="nl-NL" sz="2800" b="1" dirty="0" err="1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nl-NL" sz="2800" b="1" dirty="0" err="1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trength</a:t>
            </a:r>
            <a:endParaRPr lang="nl-NL" sz="2800" b="1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5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42900" y="366183"/>
            <a:ext cx="6172200" cy="2292883"/>
          </a:xfrm>
        </p:spPr>
        <p:txBody>
          <a:bodyPr>
            <a:normAutofit/>
          </a:bodyPr>
          <a:lstStyle/>
          <a:p>
            <a:pPr algn="ctr"/>
            <a:r>
              <a:rPr lang="nl-NL" sz="4800" dirty="0" err="1" smtClean="0">
                <a:solidFill>
                  <a:srgbClr val="CC6600"/>
                </a:solidFill>
                <a:effectLst/>
              </a:rPr>
              <a:t>the</a:t>
            </a:r>
            <a:r>
              <a:rPr lang="nl-NL" sz="6000" dirty="0" smtClean="0">
                <a:solidFill>
                  <a:srgbClr val="CC6600"/>
                </a:solidFill>
                <a:effectLst/>
              </a:rPr>
              <a:t> </a:t>
            </a:r>
            <a:r>
              <a:rPr lang="nl-NL" sz="6000" dirty="0" smtClean="0">
                <a:solidFill>
                  <a:srgbClr val="CC6600"/>
                </a:solidFill>
                <a:effectLst/>
              </a:rPr>
              <a:t>TESS</a:t>
            </a:r>
            <a:r>
              <a:rPr lang="nl-NL" sz="2000" dirty="0" smtClean="0">
                <a:solidFill>
                  <a:srgbClr val="CC6600"/>
                </a:solidFill>
                <a:effectLst/>
              </a:rPr>
              <a:t/>
            </a:r>
            <a:br>
              <a:rPr lang="nl-NL" sz="2000" dirty="0" smtClean="0">
                <a:solidFill>
                  <a:srgbClr val="CC6600"/>
                </a:solidFill>
                <a:effectLst/>
              </a:rPr>
            </a:br>
            <a:r>
              <a:rPr lang="nl-NL" sz="2000" b="0" dirty="0" err="1" smtClean="0">
                <a:solidFill>
                  <a:srgbClr val="993300"/>
                </a:solidFill>
                <a:effectLst/>
              </a:rPr>
              <a:t>Structure</a:t>
            </a:r>
            <a:r>
              <a:rPr lang="nl-NL" sz="2000" b="0" dirty="0" smtClean="0">
                <a:solidFill>
                  <a:srgbClr val="993300"/>
                </a:solidFill>
                <a:effectLst/>
              </a:rPr>
              <a:t> of </a:t>
            </a:r>
            <a:r>
              <a:rPr lang="nl-NL" sz="2000" b="0" dirty="0" err="1" smtClean="0">
                <a:solidFill>
                  <a:srgbClr val="993300"/>
                </a:solidFill>
                <a:effectLst/>
              </a:rPr>
              <a:t>the</a:t>
            </a:r>
            <a:r>
              <a:rPr lang="nl-NL" sz="2000" b="0" dirty="0" smtClean="0">
                <a:solidFill>
                  <a:srgbClr val="993300"/>
                </a:solidFill>
                <a:effectLst/>
              </a:rPr>
              <a:t> score form </a:t>
            </a:r>
            <a:r>
              <a:rPr lang="nl-NL" sz="2000" b="0" dirty="0" err="1" smtClean="0">
                <a:solidFill>
                  <a:srgbClr val="993300"/>
                </a:solidFill>
                <a:effectLst/>
              </a:rPr>
              <a:t>with</a:t>
            </a:r>
            <a:r>
              <a:rPr lang="nl-NL" sz="2000" b="0" dirty="0" smtClean="0">
                <a:solidFill>
                  <a:srgbClr val="993300"/>
                </a:solidFill>
                <a:effectLst/>
              </a:rPr>
              <a:t/>
            </a:r>
            <a:br>
              <a:rPr lang="nl-NL" sz="2000" b="0" dirty="0" smtClean="0">
                <a:solidFill>
                  <a:srgbClr val="993300"/>
                </a:solidFill>
                <a:effectLst/>
              </a:rPr>
            </a:br>
            <a:r>
              <a:rPr lang="nl-NL" sz="2000" b="0" dirty="0" smtClean="0">
                <a:solidFill>
                  <a:srgbClr val="993300"/>
                </a:solidFill>
                <a:effectLst/>
              </a:rPr>
              <a:t> </a:t>
            </a:r>
            <a:r>
              <a:rPr lang="nl-NL" sz="2000" b="0" dirty="0" err="1" smtClean="0">
                <a:solidFill>
                  <a:srgbClr val="993300"/>
                </a:solidFill>
                <a:effectLst/>
              </a:rPr>
              <a:t>developmental</a:t>
            </a:r>
            <a:r>
              <a:rPr lang="nl-NL" sz="2000" b="0" dirty="0" smtClean="0">
                <a:solidFill>
                  <a:srgbClr val="993300"/>
                </a:solidFill>
                <a:effectLst/>
              </a:rPr>
              <a:t> </a:t>
            </a:r>
            <a:r>
              <a:rPr lang="nl-NL" sz="2000" b="0" dirty="0" err="1" smtClean="0">
                <a:solidFill>
                  <a:srgbClr val="993300"/>
                </a:solidFill>
                <a:effectLst/>
              </a:rPr>
              <a:t>tasks</a:t>
            </a:r>
            <a:r>
              <a:rPr lang="nl-NL" sz="2000" b="0" dirty="0" smtClean="0">
                <a:solidFill>
                  <a:srgbClr val="993300"/>
                </a:solidFill>
                <a:effectLst/>
              </a:rPr>
              <a:t> </a:t>
            </a:r>
            <a:r>
              <a:rPr lang="nl-NL" sz="2000" b="0" dirty="0" err="1" smtClean="0">
                <a:solidFill>
                  <a:srgbClr val="993300"/>
                </a:solidFill>
                <a:effectLst/>
              </a:rPr>
              <a:t>and</a:t>
            </a:r>
            <a:r>
              <a:rPr lang="nl-NL" sz="2000" b="0" dirty="0" smtClean="0">
                <a:solidFill>
                  <a:srgbClr val="993300"/>
                </a:solidFill>
                <a:effectLst/>
              </a:rPr>
              <a:t> </a:t>
            </a:r>
            <a:r>
              <a:rPr lang="nl-NL" sz="2000" b="0" dirty="0" err="1" smtClean="0">
                <a:solidFill>
                  <a:srgbClr val="993300"/>
                </a:solidFill>
                <a:effectLst/>
              </a:rPr>
              <a:t>developmental</a:t>
            </a:r>
            <a:r>
              <a:rPr lang="nl-NL" sz="2000" b="0" dirty="0" smtClean="0">
                <a:solidFill>
                  <a:srgbClr val="993300"/>
                </a:solidFill>
                <a:effectLst/>
              </a:rPr>
              <a:t> skills </a:t>
            </a:r>
            <a:endParaRPr lang="nl-NL" sz="6000" b="0" dirty="0">
              <a:solidFill>
                <a:srgbClr val="993300"/>
              </a:solidFill>
              <a:effectLst/>
            </a:endParaRPr>
          </a:p>
        </p:txBody>
      </p:sp>
      <p:sp>
        <p:nvSpPr>
          <p:cNvPr id="4" name="Text Box 75"/>
          <p:cNvSpPr txBox="1">
            <a:spLocks noChangeArrowheads="1"/>
          </p:cNvSpPr>
          <p:nvPr/>
        </p:nvSpPr>
        <p:spPr>
          <a:xfrm>
            <a:off x="404664" y="2915816"/>
            <a:ext cx="5829300" cy="6480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Tx/>
              <a:buNone/>
            </a:pPr>
            <a:r>
              <a:rPr lang="en-US" altLang="nl-NL" sz="2400" dirty="0" smtClean="0">
                <a:solidFill>
                  <a:srgbClr val="993300"/>
                </a:solidFill>
              </a:rPr>
              <a:t>EGO STRENGTH</a:t>
            </a:r>
          </a:p>
          <a:p>
            <a:pPr>
              <a:buFontTx/>
              <a:buNone/>
            </a:pPr>
            <a:endParaRPr lang="en-US" altLang="nl-NL" sz="2400" dirty="0" smtClean="0"/>
          </a:p>
          <a:p>
            <a:pPr>
              <a:buFontTx/>
              <a:buNone/>
            </a:pPr>
            <a:endParaRPr lang="en-US" altLang="nl-NL" sz="2400" dirty="0" smtClean="0"/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609600" y="3830609"/>
            <a:ext cx="1344996" cy="3833700"/>
            <a:chOff x="192" y="2412"/>
            <a:chExt cx="1117" cy="2450"/>
          </a:xfrm>
        </p:grpSpPr>
        <p:sp>
          <p:nvSpPr>
            <p:cNvPr id="6" name="Text Box 77"/>
            <p:cNvSpPr txBox="1">
              <a:spLocks noChangeArrowheads="1"/>
            </p:cNvSpPr>
            <p:nvPr/>
          </p:nvSpPr>
          <p:spPr bwMode="auto">
            <a:xfrm>
              <a:off x="192" y="2412"/>
              <a:ext cx="1117" cy="4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2000" i="0" dirty="0">
                  <a:solidFill>
                    <a:srgbClr val="993300"/>
                  </a:solidFill>
                </a:rPr>
                <a:t>Basic Trust</a:t>
              </a:r>
            </a:p>
            <a:p>
              <a:pPr algn="l"/>
              <a:endParaRPr lang="en-US" altLang="nl-NL" sz="2000" i="0" dirty="0">
                <a:solidFill>
                  <a:srgbClr val="993300"/>
                </a:solidFill>
              </a:endParaRPr>
            </a:p>
          </p:txBody>
        </p:sp>
        <p:sp>
          <p:nvSpPr>
            <p:cNvPr id="7" name="Text Box 78"/>
            <p:cNvSpPr txBox="1">
              <a:spLocks noChangeArrowheads="1"/>
            </p:cNvSpPr>
            <p:nvPr/>
          </p:nvSpPr>
          <p:spPr bwMode="auto">
            <a:xfrm>
              <a:off x="192" y="3166"/>
              <a:ext cx="106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2000" i="0">
                  <a:solidFill>
                    <a:srgbClr val="993300"/>
                  </a:solidFill>
                </a:rPr>
                <a:t>Autonomy</a:t>
              </a:r>
            </a:p>
          </p:txBody>
        </p:sp>
        <p:sp>
          <p:nvSpPr>
            <p:cNvPr id="8" name="Text Box 79"/>
            <p:cNvSpPr txBox="1">
              <a:spLocks noChangeArrowheads="1"/>
            </p:cNvSpPr>
            <p:nvPr/>
          </p:nvSpPr>
          <p:spPr bwMode="auto">
            <a:xfrm>
              <a:off x="192" y="3887"/>
              <a:ext cx="919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2000" i="0">
                  <a:solidFill>
                    <a:srgbClr val="993300"/>
                  </a:solidFill>
                </a:rPr>
                <a:t>Initiative</a:t>
              </a:r>
            </a:p>
          </p:txBody>
        </p:sp>
        <p:sp>
          <p:nvSpPr>
            <p:cNvPr id="9" name="Text Box 80"/>
            <p:cNvSpPr txBox="1">
              <a:spLocks noChangeArrowheads="1"/>
            </p:cNvSpPr>
            <p:nvPr/>
          </p:nvSpPr>
          <p:spPr bwMode="auto">
            <a:xfrm>
              <a:off x="192" y="4606"/>
              <a:ext cx="862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2000" i="0">
                  <a:solidFill>
                    <a:srgbClr val="993300"/>
                  </a:solidFill>
                </a:rPr>
                <a:t>Industry</a:t>
              </a:r>
            </a:p>
          </p:txBody>
        </p:sp>
      </p:grpSp>
      <p:grpSp>
        <p:nvGrpSpPr>
          <p:cNvPr id="10" name="Group 81"/>
          <p:cNvGrpSpPr>
            <a:grpSpLocks/>
          </p:cNvGrpSpPr>
          <p:nvPr/>
        </p:nvGrpSpPr>
        <p:grpSpPr bwMode="auto">
          <a:xfrm>
            <a:off x="1988077" y="3857718"/>
            <a:ext cx="2559050" cy="4506913"/>
            <a:chOff x="1152" y="2446"/>
            <a:chExt cx="1612" cy="2839"/>
          </a:xfrm>
        </p:grpSpPr>
        <p:sp>
          <p:nvSpPr>
            <p:cNvPr id="11" name="Text Box 82"/>
            <p:cNvSpPr txBox="1">
              <a:spLocks noChangeArrowheads="1"/>
            </p:cNvSpPr>
            <p:nvPr/>
          </p:nvSpPr>
          <p:spPr bwMode="auto">
            <a:xfrm>
              <a:off x="1152" y="2446"/>
              <a:ext cx="161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product</a:t>
              </a:r>
            </a:p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process</a:t>
              </a:r>
            </a:p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giving meaning</a:t>
              </a:r>
            </a:p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thematic play</a:t>
              </a:r>
            </a:p>
          </p:txBody>
        </p:sp>
        <p:grpSp>
          <p:nvGrpSpPr>
            <p:cNvPr id="12" name="Group 83"/>
            <p:cNvGrpSpPr>
              <a:grpSpLocks/>
            </p:cNvGrpSpPr>
            <p:nvPr/>
          </p:nvGrpSpPr>
          <p:grpSpPr bwMode="auto">
            <a:xfrm>
              <a:off x="2256" y="2496"/>
              <a:ext cx="480" cy="576"/>
              <a:chOff x="2208" y="2784"/>
              <a:chExt cx="480" cy="576"/>
            </a:xfrm>
          </p:grpSpPr>
          <p:sp>
            <p:nvSpPr>
              <p:cNvPr id="31" name="Rectangle 84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32" name="Rectangle 85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33" name="Rectangle 86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34" name="Rectangle 87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  <p:sp>
          <p:nvSpPr>
            <p:cNvPr id="13" name="Text Box 88"/>
            <p:cNvSpPr txBox="1">
              <a:spLocks noChangeArrowheads="1"/>
            </p:cNvSpPr>
            <p:nvPr/>
          </p:nvSpPr>
          <p:spPr bwMode="auto">
            <a:xfrm>
              <a:off x="1152" y="3166"/>
              <a:ext cx="161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product</a:t>
              </a:r>
            </a:p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process</a:t>
              </a:r>
            </a:p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giving meaning</a:t>
              </a:r>
            </a:p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thematic play</a:t>
              </a:r>
            </a:p>
          </p:txBody>
        </p:sp>
        <p:grpSp>
          <p:nvGrpSpPr>
            <p:cNvPr id="14" name="Group 89"/>
            <p:cNvGrpSpPr>
              <a:grpSpLocks/>
            </p:cNvGrpSpPr>
            <p:nvPr/>
          </p:nvGrpSpPr>
          <p:grpSpPr bwMode="auto">
            <a:xfrm>
              <a:off x="2256" y="3216"/>
              <a:ext cx="480" cy="576"/>
              <a:chOff x="2208" y="2784"/>
              <a:chExt cx="480" cy="576"/>
            </a:xfrm>
          </p:grpSpPr>
          <p:sp>
            <p:nvSpPr>
              <p:cNvPr id="27" name="Rectangle 90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8" name="Rectangle 91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9" name="Rectangle 92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30" name="Rectangle 93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  <p:sp>
          <p:nvSpPr>
            <p:cNvPr id="15" name="Text Box 94"/>
            <p:cNvSpPr txBox="1">
              <a:spLocks noChangeArrowheads="1"/>
            </p:cNvSpPr>
            <p:nvPr/>
          </p:nvSpPr>
          <p:spPr bwMode="auto">
            <a:xfrm>
              <a:off x="1152" y="4606"/>
              <a:ext cx="161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product</a:t>
              </a:r>
            </a:p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process</a:t>
              </a:r>
            </a:p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giving meaning</a:t>
              </a:r>
            </a:p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thematic play</a:t>
              </a:r>
            </a:p>
          </p:txBody>
        </p:sp>
        <p:grpSp>
          <p:nvGrpSpPr>
            <p:cNvPr id="16" name="Group 95"/>
            <p:cNvGrpSpPr>
              <a:grpSpLocks/>
            </p:cNvGrpSpPr>
            <p:nvPr/>
          </p:nvGrpSpPr>
          <p:grpSpPr bwMode="auto">
            <a:xfrm>
              <a:off x="2256" y="4656"/>
              <a:ext cx="480" cy="576"/>
              <a:chOff x="2208" y="2784"/>
              <a:chExt cx="480" cy="576"/>
            </a:xfrm>
          </p:grpSpPr>
          <p:sp>
            <p:nvSpPr>
              <p:cNvPr id="23" name="Rectangle 96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4" name="Rectangle 97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5" name="Rectangle 98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6" name="Rectangle 99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  <p:sp>
          <p:nvSpPr>
            <p:cNvPr id="17" name="Text Box 100"/>
            <p:cNvSpPr txBox="1">
              <a:spLocks noChangeArrowheads="1"/>
            </p:cNvSpPr>
            <p:nvPr/>
          </p:nvSpPr>
          <p:spPr bwMode="auto">
            <a:xfrm>
              <a:off x="1152" y="3886"/>
              <a:ext cx="1612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product</a:t>
              </a:r>
            </a:p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process</a:t>
              </a:r>
            </a:p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giving meaning</a:t>
              </a:r>
            </a:p>
            <a:p>
              <a:pPr algn="l"/>
              <a:r>
                <a:rPr lang="en-US" altLang="nl-NL" sz="1600" i="0" dirty="0">
                  <a:solidFill>
                    <a:srgbClr val="CC6600"/>
                  </a:solidFill>
                </a:rPr>
                <a:t>thematic play</a:t>
              </a:r>
            </a:p>
          </p:txBody>
        </p:sp>
        <p:grpSp>
          <p:nvGrpSpPr>
            <p:cNvPr id="18" name="Group 101"/>
            <p:cNvGrpSpPr>
              <a:grpSpLocks/>
            </p:cNvGrpSpPr>
            <p:nvPr/>
          </p:nvGrpSpPr>
          <p:grpSpPr bwMode="auto">
            <a:xfrm>
              <a:off x="2256" y="3936"/>
              <a:ext cx="480" cy="576"/>
              <a:chOff x="2208" y="2784"/>
              <a:chExt cx="480" cy="576"/>
            </a:xfrm>
          </p:grpSpPr>
          <p:sp>
            <p:nvSpPr>
              <p:cNvPr id="19" name="Rectangle 102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0" name="Rectangle 103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1" name="Rectangle 104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22" name="Rectangle 105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</p:grpSp>
      <p:grpSp>
        <p:nvGrpSpPr>
          <p:cNvPr id="35" name="Group 106"/>
          <p:cNvGrpSpPr>
            <a:grpSpLocks/>
          </p:cNvGrpSpPr>
          <p:nvPr/>
        </p:nvGrpSpPr>
        <p:grpSpPr bwMode="auto">
          <a:xfrm>
            <a:off x="4724400" y="3937092"/>
            <a:ext cx="1752600" cy="4343400"/>
            <a:chOff x="2880" y="2496"/>
            <a:chExt cx="1104" cy="2736"/>
          </a:xfrm>
        </p:grpSpPr>
        <p:grpSp>
          <p:nvGrpSpPr>
            <p:cNvPr id="36" name="Group 107"/>
            <p:cNvGrpSpPr>
              <a:grpSpLocks/>
            </p:cNvGrpSpPr>
            <p:nvPr/>
          </p:nvGrpSpPr>
          <p:grpSpPr bwMode="auto">
            <a:xfrm>
              <a:off x="2880" y="2496"/>
              <a:ext cx="480" cy="576"/>
              <a:chOff x="2208" y="2784"/>
              <a:chExt cx="480" cy="576"/>
            </a:xfrm>
          </p:grpSpPr>
          <p:sp>
            <p:nvSpPr>
              <p:cNvPr id="72" name="Rectangle 108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73" name="Rectangle 109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74" name="Rectangle 110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75" name="Rectangle 111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  <p:grpSp>
          <p:nvGrpSpPr>
            <p:cNvPr id="37" name="Group 112"/>
            <p:cNvGrpSpPr>
              <a:grpSpLocks/>
            </p:cNvGrpSpPr>
            <p:nvPr/>
          </p:nvGrpSpPr>
          <p:grpSpPr bwMode="auto">
            <a:xfrm>
              <a:off x="2880" y="3216"/>
              <a:ext cx="480" cy="576"/>
              <a:chOff x="2208" y="2784"/>
              <a:chExt cx="480" cy="576"/>
            </a:xfrm>
          </p:grpSpPr>
          <p:sp>
            <p:nvSpPr>
              <p:cNvPr id="68" name="Rectangle 113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69" name="Rectangle 114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70" name="Rectangle 115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71" name="Rectangle 116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  <p:grpSp>
          <p:nvGrpSpPr>
            <p:cNvPr id="38" name="Group 117"/>
            <p:cNvGrpSpPr>
              <a:grpSpLocks/>
            </p:cNvGrpSpPr>
            <p:nvPr/>
          </p:nvGrpSpPr>
          <p:grpSpPr bwMode="auto">
            <a:xfrm>
              <a:off x="2880" y="4656"/>
              <a:ext cx="480" cy="576"/>
              <a:chOff x="2208" y="2784"/>
              <a:chExt cx="480" cy="576"/>
            </a:xfrm>
          </p:grpSpPr>
          <p:sp>
            <p:nvSpPr>
              <p:cNvPr id="64" name="Rectangle 118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65" name="Rectangle 119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66" name="Rectangle 120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67" name="Rectangle 121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  <p:grpSp>
          <p:nvGrpSpPr>
            <p:cNvPr id="39" name="Group 122"/>
            <p:cNvGrpSpPr>
              <a:grpSpLocks/>
            </p:cNvGrpSpPr>
            <p:nvPr/>
          </p:nvGrpSpPr>
          <p:grpSpPr bwMode="auto">
            <a:xfrm>
              <a:off x="2880" y="3936"/>
              <a:ext cx="480" cy="576"/>
              <a:chOff x="2208" y="2784"/>
              <a:chExt cx="480" cy="576"/>
            </a:xfrm>
          </p:grpSpPr>
          <p:sp>
            <p:nvSpPr>
              <p:cNvPr id="60" name="Rectangle 123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61" name="Rectangle 124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62" name="Rectangle 125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63" name="Rectangle 126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  <p:grpSp>
          <p:nvGrpSpPr>
            <p:cNvPr id="40" name="Group 127"/>
            <p:cNvGrpSpPr>
              <a:grpSpLocks/>
            </p:cNvGrpSpPr>
            <p:nvPr/>
          </p:nvGrpSpPr>
          <p:grpSpPr bwMode="auto">
            <a:xfrm>
              <a:off x="3504" y="2496"/>
              <a:ext cx="480" cy="576"/>
              <a:chOff x="2208" y="2784"/>
              <a:chExt cx="480" cy="576"/>
            </a:xfrm>
          </p:grpSpPr>
          <p:sp>
            <p:nvSpPr>
              <p:cNvPr id="56" name="Rectangle 128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57" name="Rectangle 129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58" name="Rectangle 130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59" name="Rectangle 131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  <p:grpSp>
          <p:nvGrpSpPr>
            <p:cNvPr id="41" name="Group 132"/>
            <p:cNvGrpSpPr>
              <a:grpSpLocks/>
            </p:cNvGrpSpPr>
            <p:nvPr/>
          </p:nvGrpSpPr>
          <p:grpSpPr bwMode="auto">
            <a:xfrm>
              <a:off x="3504" y="3216"/>
              <a:ext cx="480" cy="576"/>
              <a:chOff x="2208" y="2784"/>
              <a:chExt cx="480" cy="576"/>
            </a:xfrm>
          </p:grpSpPr>
          <p:sp>
            <p:nvSpPr>
              <p:cNvPr id="52" name="Rectangle 133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53" name="Rectangle 134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54" name="Rectangle 135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55" name="Rectangle 136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  <p:grpSp>
          <p:nvGrpSpPr>
            <p:cNvPr id="42" name="Group 137"/>
            <p:cNvGrpSpPr>
              <a:grpSpLocks/>
            </p:cNvGrpSpPr>
            <p:nvPr/>
          </p:nvGrpSpPr>
          <p:grpSpPr bwMode="auto">
            <a:xfrm>
              <a:off x="3504" y="4656"/>
              <a:ext cx="480" cy="576"/>
              <a:chOff x="2208" y="2784"/>
              <a:chExt cx="480" cy="576"/>
            </a:xfrm>
          </p:grpSpPr>
          <p:sp>
            <p:nvSpPr>
              <p:cNvPr id="48" name="Rectangle 138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49" name="Rectangle 139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50" name="Rectangle 140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51" name="Rectangle 141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  <p:grpSp>
          <p:nvGrpSpPr>
            <p:cNvPr id="43" name="Group 142"/>
            <p:cNvGrpSpPr>
              <a:grpSpLocks/>
            </p:cNvGrpSpPr>
            <p:nvPr/>
          </p:nvGrpSpPr>
          <p:grpSpPr bwMode="auto">
            <a:xfrm>
              <a:off x="3504" y="3936"/>
              <a:ext cx="480" cy="576"/>
              <a:chOff x="2208" y="2784"/>
              <a:chExt cx="480" cy="576"/>
            </a:xfrm>
          </p:grpSpPr>
          <p:sp>
            <p:nvSpPr>
              <p:cNvPr id="44" name="Rectangle 143"/>
              <p:cNvSpPr>
                <a:spLocks noChangeArrowheads="1"/>
              </p:cNvSpPr>
              <p:nvPr/>
            </p:nvSpPr>
            <p:spPr bwMode="auto">
              <a:xfrm>
                <a:off x="2208" y="2784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45" name="Rectangle 144"/>
              <p:cNvSpPr>
                <a:spLocks noChangeArrowheads="1"/>
              </p:cNvSpPr>
              <p:nvPr/>
            </p:nvSpPr>
            <p:spPr bwMode="auto">
              <a:xfrm>
                <a:off x="2208" y="2928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46" name="Rectangle 145"/>
              <p:cNvSpPr>
                <a:spLocks noChangeArrowheads="1"/>
              </p:cNvSpPr>
              <p:nvPr/>
            </p:nvSpPr>
            <p:spPr bwMode="auto">
              <a:xfrm>
                <a:off x="2208" y="3072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  <p:sp>
            <p:nvSpPr>
              <p:cNvPr id="47" name="Rectangle 146"/>
              <p:cNvSpPr>
                <a:spLocks noChangeArrowheads="1"/>
              </p:cNvSpPr>
              <p:nvPr/>
            </p:nvSpPr>
            <p:spPr bwMode="auto">
              <a:xfrm>
                <a:off x="2208" y="3216"/>
                <a:ext cx="480" cy="1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endParaRPr lang="nl-NL" altLang="nl-NL"/>
              </a:p>
            </p:txBody>
          </p:sp>
        </p:grpSp>
      </p:grpSp>
      <p:grpSp>
        <p:nvGrpSpPr>
          <p:cNvPr id="76" name="Group 147"/>
          <p:cNvGrpSpPr>
            <a:grpSpLocks/>
          </p:cNvGrpSpPr>
          <p:nvPr/>
        </p:nvGrpSpPr>
        <p:grpSpPr bwMode="auto">
          <a:xfrm>
            <a:off x="3786189" y="2659067"/>
            <a:ext cx="2644069" cy="1201255"/>
            <a:chOff x="2227" y="2022"/>
            <a:chExt cx="1828" cy="295"/>
          </a:xfrm>
        </p:grpSpPr>
        <p:sp>
          <p:nvSpPr>
            <p:cNvPr id="77" name="Text Box 148"/>
            <p:cNvSpPr txBox="1">
              <a:spLocks noChangeArrowheads="1"/>
            </p:cNvSpPr>
            <p:nvPr/>
          </p:nvSpPr>
          <p:spPr bwMode="auto">
            <a:xfrm>
              <a:off x="2227" y="2091"/>
              <a:ext cx="569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nl-NL" sz="1800" i="0" dirty="0">
                  <a:solidFill>
                    <a:srgbClr val="993300"/>
                  </a:solidFill>
                </a:rPr>
                <a:t>Taking</a:t>
              </a:r>
            </a:p>
            <a:p>
              <a:r>
                <a:rPr lang="en-US" altLang="nl-NL" sz="1800" i="0" dirty="0">
                  <a:solidFill>
                    <a:srgbClr val="993300"/>
                  </a:solidFill>
                </a:rPr>
                <a:t>Space</a:t>
              </a:r>
            </a:p>
          </p:txBody>
        </p:sp>
        <p:sp>
          <p:nvSpPr>
            <p:cNvPr id="78" name="Text Box 149"/>
            <p:cNvSpPr txBox="1">
              <a:spLocks noChangeArrowheads="1"/>
            </p:cNvSpPr>
            <p:nvPr/>
          </p:nvSpPr>
          <p:spPr bwMode="auto">
            <a:xfrm>
              <a:off x="2805" y="2022"/>
              <a:ext cx="624" cy="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endParaRPr lang="en-US" altLang="nl-NL" sz="1800" i="0" dirty="0"/>
            </a:p>
            <a:p>
              <a:r>
                <a:rPr lang="en-US" altLang="nl-NL" sz="1800" i="0" dirty="0">
                  <a:solidFill>
                    <a:srgbClr val="993300"/>
                  </a:solidFill>
                </a:rPr>
                <a:t>Making</a:t>
              </a:r>
            </a:p>
            <a:p>
              <a:r>
                <a:rPr lang="en-US" altLang="nl-NL" sz="1800" i="0" dirty="0">
                  <a:solidFill>
                    <a:srgbClr val="993300"/>
                  </a:solidFill>
                </a:rPr>
                <a:t>Contact</a:t>
              </a:r>
            </a:p>
            <a:p>
              <a:endParaRPr lang="en-US" altLang="nl-NL" sz="1800" i="0" dirty="0"/>
            </a:p>
          </p:txBody>
        </p:sp>
        <p:sp>
          <p:nvSpPr>
            <p:cNvPr id="79" name="Text Box 150"/>
            <p:cNvSpPr txBox="1">
              <a:spLocks noChangeArrowheads="1"/>
            </p:cNvSpPr>
            <p:nvPr/>
          </p:nvSpPr>
          <p:spPr bwMode="auto">
            <a:xfrm>
              <a:off x="3475" y="2091"/>
              <a:ext cx="580" cy="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nl-NL" sz="1800" i="0" dirty="0" err="1">
                  <a:solidFill>
                    <a:srgbClr val="993300"/>
                  </a:solidFill>
                </a:rPr>
                <a:t>Inte</a:t>
              </a:r>
              <a:r>
                <a:rPr lang="en-US" altLang="nl-NL" sz="1800" i="0" dirty="0">
                  <a:solidFill>
                    <a:srgbClr val="993300"/>
                  </a:solidFill>
                </a:rPr>
                <a:t>-</a:t>
              </a:r>
            </a:p>
            <a:p>
              <a:r>
                <a:rPr lang="en-US" altLang="nl-NL" sz="1800" i="0" dirty="0">
                  <a:solidFill>
                    <a:srgbClr val="993300"/>
                  </a:solidFill>
                </a:rPr>
                <a:t>grating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2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Tx/>
              <a:buNone/>
            </a:pPr>
            <a:r>
              <a:rPr lang="en-US" altLang="nl-NL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  <a:endParaRPr lang="en-US" altLang="nl-NL" b="1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Tx/>
              <a:buNone/>
            </a:pPr>
            <a:endParaRPr lang="en-US" altLang="nl-NL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nl-NL" sz="2800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set up a standard or norm score</a:t>
            </a:r>
          </a:p>
          <a:p>
            <a:pPr lvl="1">
              <a:buFontTx/>
              <a:buNone/>
            </a:pPr>
            <a:endParaRPr lang="en-US" altLang="nl-NL" sz="2800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nl-NL" sz="2800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validate both the overall scale </a:t>
            </a:r>
            <a:endParaRPr lang="en-US" altLang="nl-NL" sz="2800" dirty="0" smtClean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30936" lvl="2" indent="0">
              <a:buNone/>
            </a:pPr>
            <a:r>
              <a:rPr lang="en-US" altLang="nl-NL" sz="2800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Ego Strength </a:t>
            </a:r>
            <a:r>
              <a:rPr lang="en-US" altLang="nl-NL" sz="2800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well as the subscales from the </a:t>
            </a:r>
            <a:r>
              <a:rPr lang="en-US" altLang="nl-NL" sz="2800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TESS</a:t>
            </a:r>
            <a:endParaRPr lang="nl-NL" altLang="nl-NL" sz="2800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altLang="nl-NL" sz="3600" dirty="0" smtClean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National </a:t>
            </a:r>
            <a:r>
              <a:rPr lang="nl-NL" altLang="nl-NL" sz="3600" dirty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Research</a:t>
            </a:r>
            <a:endParaRPr lang="nl-NL" sz="3600" dirty="0">
              <a:solidFill>
                <a:srgbClr val="9933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01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 drama therapists from all over the country are schooled in administering and scoring of the TESS</a:t>
            </a:r>
          </a:p>
          <a:p>
            <a:pPr lvl="1">
              <a:lnSpc>
                <a:spcPct val="150000"/>
              </a:lnSpc>
            </a:pPr>
            <a:endParaRPr lang="en-US" dirty="0" smtClean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Interrater reliability</a:t>
            </a:r>
            <a:br>
              <a:rPr lang="en-US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ICC&gt;.80 as admission requirement</a:t>
            </a:r>
          </a:p>
          <a:p>
            <a:pPr lvl="1">
              <a:lnSpc>
                <a:spcPct val="150000"/>
              </a:lnSpc>
            </a:pPr>
            <a:endParaRPr lang="en-US" sz="1800" dirty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  <a:cs typeface="Times New Roman"/>
              </a:rPr>
              <a:t>Overall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  <a:cs typeface="Times New Roman"/>
              </a:rPr>
              <a:t>scale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  <a:cs typeface="Times New Roman"/>
              </a:rPr>
              <a:t>Ego Strength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  <a:cs typeface="Times New Roman"/>
              </a:rPr>
              <a:t>ICC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  <a:cs typeface="Times New Roman"/>
              </a:rPr>
              <a:t>= .85</a:t>
            </a:r>
            <a:endParaRPr lang="nl-NL" sz="20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Times New Roman"/>
            </a:endParaRPr>
          </a:p>
          <a:p>
            <a:pPr marL="0" lvl="0" indent="0">
              <a:buNone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  <a:cs typeface="Times New Roman"/>
              </a:rPr>
              <a:t>Subscales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  <a:cs typeface="Times New Roman"/>
              </a:rPr>
              <a:t>vary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  <a:cs typeface="Times New Roman"/>
              </a:rPr>
              <a:t>between ICC .78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Verdana"/>
                <a:ea typeface="Verdana"/>
                <a:cs typeface="Times New Roman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  <a:cs typeface="Times New Roman"/>
              </a:rPr>
              <a:t>and .86</a:t>
            </a:r>
          </a:p>
          <a:p>
            <a:pPr marL="493776" lvl="2" indent="0">
              <a:buNone/>
            </a:pP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Calibri"/>
                <a:ea typeface="Arial"/>
                <a:cs typeface="Times New Roman"/>
              </a:rPr>
              <a:t>                                                                                    ICC Type absolute Agreement</a:t>
            </a:r>
            <a:endParaRPr lang="nl-NL" sz="1400" dirty="0">
              <a:solidFill>
                <a:schemeClr val="accent1">
                  <a:lumMod val="50000"/>
                </a:schemeClr>
              </a:solidFill>
              <a:latin typeface="Arial"/>
              <a:ea typeface="Arial"/>
              <a:cs typeface="Times New Roman"/>
            </a:endParaRPr>
          </a:p>
          <a:p>
            <a:pPr lvl="1">
              <a:lnSpc>
                <a:spcPct val="150000"/>
              </a:lnSpc>
            </a:pPr>
            <a:endParaRPr lang="en-US" sz="1800" dirty="0" smtClean="0">
              <a:solidFill>
                <a:srgbClr val="99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Norming Study</a:t>
            </a:r>
          </a:p>
        </p:txBody>
      </p:sp>
    </p:spTree>
    <p:extLst>
      <p:ext uri="{BB962C8B-B14F-4D97-AF65-F5344CB8AC3E}">
        <p14:creationId xmlns:p14="http://schemas.microsoft.com/office/powerpoint/2010/main" val="29405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nl-NL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Normative sample of </a:t>
            </a:r>
            <a:r>
              <a:rPr lang="en-US" altLang="nl-NL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&gt;400 </a:t>
            </a:r>
            <a:r>
              <a:rPr lang="en-US" altLang="nl-NL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 </a:t>
            </a:r>
          </a:p>
          <a:p>
            <a:endParaRPr lang="en-US" altLang="nl-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nl-NL" dirty="0" smtClean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Representative </a:t>
            </a:r>
            <a:r>
              <a:rPr lang="en-US" altLang="nl-NL" dirty="0">
                <a:solidFill>
                  <a:srgbClr val="99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sample</a:t>
            </a:r>
          </a:p>
          <a:p>
            <a:pPr lvl="1"/>
            <a:r>
              <a:rPr lang="en-US" altLang="nl-NL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nl-NL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over the country </a:t>
            </a:r>
            <a:endParaRPr lang="en-US" altLang="nl-NL" dirty="0" smtClean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nl-NL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nl-NL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different </a:t>
            </a:r>
            <a:r>
              <a:rPr lang="en-US" altLang="nl-NL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types </a:t>
            </a:r>
            <a:r>
              <a:rPr lang="en-US" altLang="nl-NL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education systems </a:t>
            </a:r>
            <a:endParaRPr lang="en-US" altLang="nl-NL" dirty="0" smtClean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nl-NL" dirty="0" smtClean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nl-NL" dirty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amount boys\ </a:t>
            </a:r>
            <a:r>
              <a:rPr lang="en-US" altLang="nl-NL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girls</a:t>
            </a:r>
          </a:p>
          <a:p>
            <a:pPr lvl="1"/>
            <a:endParaRPr lang="en-US" altLang="nl-NL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nl-NL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Equal amount younger and older age</a:t>
            </a:r>
          </a:p>
          <a:p>
            <a:pPr lvl="2"/>
            <a:r>
              <a:rPr lang="en-US" altLang="nl-NL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 8 and 9 years old</a:t>
            </a:r>
          </a:p>
          <a:p>
            <a:pPr lvl="2"/>
            <a:r>
              <a:rPr lang="en-US" altLang="nl-NL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 11 and 12 years old</a:t>
            </a:r>
            <a:endParaRPr lang="en-US" altLang="nl-NL" dirty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nl-NL" dirty="0">
              <a:solidFill>
                <a:srgbClr val="CC6600"/>
              </a:solidFill>
            </a:endParaRPr>
          </a:p>
          <a:p>
            <a:pPr marL="109728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nl-NL" dirty="0">
                <a:solidFill>
                  <a:srgbClr val="9933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Norming Study</a:t>
            </a:r>
            <a:endParaRPr lang="nl-NL" dirty="0">
              <a:solidFill>
                <a:srgbClr val="9933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2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analysis</a:t>
            </a:r>
          </a:p>
          <a:p>
            <a:r>
              <a:rPr lang="en-US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Comparing scores on the TESS to scores on validation tools</a:t>
            </a:r>
          </a:p>
          <a:p>
            <a:pPr lvl="1">
              <a:buFontTx/>
              <a:buNone/>
            </a:pPr>
            <a:endParaRPr lang="en-US" dirty="0" smtClean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Seeking ‘best model of fit’ to ground the internal structure of the TESS </a:t>
            </a:r>
          </a:p>
          <a:p>
            <a:pPr lvl="1"/>
            <a:endParaRPr lang="en-US" dirty="0" smtClean="0">
              <a:solidFill>
                <a:srgbClr val="CC66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rgbClr val="CC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Comparing scores of the normative sample to scores of the clinical sample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Validity study</a:t>
            </a:r>
          </a:p>
        </p:txBody>
      </p:sp>
    </p:spTree>
    <p:extLst>
      <p:ext uri="{BB962C8B-B14F-4D97-AF65-F5344CB8AC3E}">
        <p14:creationId xmlns:p14="http://schemas.microsoft.com/office/powerpoint/2010/main" val="147397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toor - klassiek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10396</TotalTime>
  <Words>1285</Words>
  <Application>Microsoft Office PowerPoint</Application>
  <PresentationFormat>Diavoorstelling (4:3)</PresentationFormat>
  <Paragraphs>294</Paragraphs>
  <Slides>25</Slides>
  <Notes>12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25</vt:i4>
      </vt:variant>
    </vt:vector>
  </HeadingPairs>
  <TitlesOfParts>
    <vt:vector size="27" baseType="lpstr">
      <vt:lpstr>Concours</vt:lpstr>
      <vt:lpstr>1_Concours</vt:lpstr>
      <vt:lpstr>    We’re going to build a hut!</vt:lpstr>
      <vt:lpstr>TESS</vt:lpstr>
      <vt:lpstr>  practice based knowledge   </vt:lpstr>
      <vt:lpstr>developmental dimensions  based on psycho-social model of Erikson</vt:lpstr>
      <vt:lpstr>the TESS Structure of the score form with  developmental tasks and developmental skills </vt:lpstr>
      <vt:lpstr>National Research</vt:lpstr>
      <vt:lpstr>Norming Study</vt:lpstr>
      <vt:lpstr>Norming Study</vt:lpstr>
      <vt:lpstr>Validity study</vt:lpstr>
      <vt:lpstr>PowerPoint-presentatie</vt:lpstr>
      <vt:lpstr>PowerPoint-presentatie</vt:lpstr>
      <vt:lpstr>PowerPoint-presentatie</vt:lpstr>
      <vt:lpstr>PowerPoint-presentatie</vt:lpstr>
      <vt:lpstr>Value of the TESS</vt:lpstr>
      <vt:lpstr>TESS in practice</vt:lpstr>
      <vt:lpstr>TESS in practice</vt:lpstr>
      <vt:lpstr>TESS in practice</vt:lpstr>
      <vt:lpstr>PowerPoint-presentatie</vt:lpstr>
      <vt:lpstr>TESS in practice</vt:lpstr>
      <vt:lpstr>PowerPoint-presentatie</vt:lpstr>
      <vt:lpstr>TESS in practice</vt:lpstr>
      <vt:lpstr>Education on the TESS</vt:lpstr>
      <vt:lpstr>Education on the TESS</vt:lpstr>
      <vt:lpstr>Education on the TESS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Tubben</dc:creator>
  <cp:lastModifiedBy>Mathilde</cp:lastModifiedBy>
  <cp:revision>371</cp:revision>
  <dcterms:created xsi:type="dcterms:W3CDTF">2009-09-04T14:38:02Z</dcterms:created>
  <dcterms:modified xsi:type="dcterms:W3CDTF">2025-03-27T12:54:51Z</dcterms:modified>
</cp:coreProperties>
</file>